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</p:sldMasterIdLst>
  <p:notesMasterIdLst>
    <p:notesMasterId r:id="rId43"/>
  </p:notesMasterIdLst>
  <p:handoutMasterIdLst>
    <p:handoutMasterId r:id="rId44"/>
  </p:handoutMasterIdLst>
  <p:sldIdLst>
    <p:sldId id="256" r:id="rId4"/>
    <p:sldId id="257" r:id="rId5"/>
    <p:sldId id="291" r:id="rId6"/>
    <p:sldId id="270" r:id="rId7"/>
    <p:sldId id="284" r:id="rId8"/>
    <p:sldId id="258" r:id="rId9"/>
    <p:sldId id="259" r:id="rId10"/>
    <p:sldId id="294" r:id="rId11"/>
    <p:sldId id="295" r:id="rId12"/>
    <p:sldId id="274" r:id="rId13"/>
    <p:sldId id="290" r:id="rId14"/>
    <p:sldId id="262" r:id="rId15"/>
    <p:sldId id="297" r:id="rId16"/>
    <p:sldId id="298" r:id="rId17"/>
    <p:sldId id="272" r:id="rId18"/>
    <p:sldId id="280" r:id="rId19"/>
    <p:sldId id="281" r:id="rId20"/>
    <p:sldId id="296" r:id="rId21"/>
    <p:sldId id="288" r:id="rId22"/>
    <p:sldId id="289" r:id="rId23"/>
    <p:sldId id="282" r:id="rId24"/>
    <p:sldId id="302" r:id="rId25"/>
    <p:sldId id="276" r:id="rId26"/>
    <p:sldId id="277" r:id="rId27"/>
    <p:sldId id="292" r:id="rId28"/>
    <p:sldId id="279" r:id="rId29"/>
    <p:sldId id="278" r:id="rId30"/>
    <p:sldId id="299" r:id="rId31"/>
    <p:sldId id="301" r:id="rId32"/>
    <p:sldId id="286" r:id="rId33"/>
    <p:sldId id="293" r:id="rId34"/>
    <p:sldId id="285" r:id="rId35"/>
    <p:sldId id="287" r:id="rId36"/>
    <p:sldId id="300" r:id="rId37"/>
    <p:sldId id="303" r:id="rId38"/>
    <p:sldId id="304" r:id="rId39"/>
    <p:sldId id="305" r:id="rId40"/>
    <p:sldId id="306" r:id="rId41"/>
    <p:sldId id="307" r:id="rId4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507" autoAdjust="0"/>
  </p:normalViewPr>
  <p:slideViewPr>
    <p:cSldViewPr>
      <p:cViewPr>
        <p:scale>
          <a:sx n="90" d="100"/>
          <a:sy n="90" d="100"/>
        </p:scale>
        <p:origin x="269" y="3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Ctr="0" compatLnSpc="0"/>
          <a:lstStyle/>
          <a:p>
            <a:pPr hangingPunct="0">
              <a:defRPr sz="1400"/>
            </a:pPr>
            <a:r>
              <a:rPr lang="es-ES" sz="1200">
                <a:latin typeface="Arial" pitchFamily="18"/>
                <a:ea typeface="Microsoft YaHei" pitchFamily="2"/>
                <a:cs typeface="Lucida Sans" pitchFamily="2"/>
              </a:rPr>
              <a:t>Presentación del módulo de: Tecnica contable</a:t>
            </a:r>
          </a:p>
        </p:txBody>
      </p:sp>
      <p:sp>
        <p:nvSpPr>
          <p:cNvPr id="3" name="2 Marcador de fecha"/>
          <p:cNvSpPr txBox="1">
            <a:spLocks noGrp="1"/>
          </p:cNvSpPr>
          <p:nvPr>
            <p:ph type="dt" sz="quarter" idx="1"/>
          </p:nvPr>
        </p:nvSpPr>
        <p:spPr>
          <a:xfrm>
            <a:off x="3881795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Ctr="0" compatLnSpc="0"/>
          <a:lstStyle/>
          <a:p>
            <a:pPr algn="r" hangingPunct="0">
              <a:defRPr sz="1400"/>
            </a:pPr>
            <a:fld id="{E2D65CE8-6314-46D1-A6B8-B96AD578F63A}" type="datetimeFigureOut">
              <a:t>09/09/2026</a:t>
            </a:fld>
            <a:endParaRPr lang="es-ES" sz="1200"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3 Marcador de pie de página"/>
          <p:cNvSpPr txBox="1">
            <a:spLocks noGrp="1"/>
          </p:cNvSpPr>
          <p:nvPr>
            <p:ph type="ftr" sz="quarter" idx="2"/>
          </p:nvPr>
        </p:nvSpPr>
        <p:spPr>
          <a:xfrm>
            <a:off x="0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anchorCtr="0" compatLnSpc="0"/>
          <a:lstStyle/>
          <a:p>
            <a:pPr hangingPunct="0">
              <a:defRPr sz="1400"/>
            </a:pPr>
            <a:r>
              <a:rPr lang="es-ES" sz="1200">
                <a:latin typeface="Arial" pitchFamily="18"/>
                <a:ea typeface="Microsoft YaHei" pitchFamily="2"/>
                <a:cs typeface="Lucida Sans" pitchFamily="2"/>
              </a:rPr>
              <a:t>Colegio Ángeles Custodios 2023-24</a:t>
            </a:r>
          </a:p>
        </p:txBody>
      </p:sp>
      <p:sp>
        <p:nvSpPr>
          <p:cNvPr id="5" name="4 Marcador de número de diapositiva"/>
          <p:cNvSpPr txBox="1">
            <a:spLocks noGrp="1"/>
          </p:cNvSpPr>
          <p:nvPr>
            <p:ph type="sldNum" sz="quarter" idx="3"/>
          </p:nvPr>
        </p:nvSpPr>
        <p:spPr>
          <a:xfrm>
            <a:off x="3881795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anchorCtr="0" compatLnSpc="0"/>
          <a:lstStyle/>
          <a:p>
            <a:pPr algn="r" hangingPunct="0">
              <a:defRPr sz="1400"/>
            </a:pPr>
            <a:fld id="{96B34A84-7643-419C-BFF9-2AA19B1A2B44}" type="slidenum">
              <a:t>‹Nº›</a:t>
            </a:fld>
            <a:endParaRPr lang="es-ES" sz="1200">
              <a:latin typeface="Arial" pitchFamily="18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508273148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4" name="3 Marcador de encabezado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s-E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r>
              <a:rPr lang="es-ES"/>
              <a:t>Presentación del módulo de: Tecnica contable</a:t>
            </a:r>
          </a:p>
        </p:txBody>
      </p:sp>
      <p:sp>
        <p:nvSpPr>
          <p:cNvPr id="5" name="4 Marcador de fecha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s-E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0743CC9C-D851-4600-AE59-C4D19650AC7E}" type="datetimeFigureOut">
              <a:t>09/09/2026</a:t>
            </a:fld>
            <a:endParaRPr lang="es-ES"/>
          </a:p>
        </p:txBody>
      </p:sp>
      <p:sp>
        <p:nvSpPr>
          <p:cNvPr id="6" name="5 Marcador de pie de página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es-E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7" name="6 Marcador de número de diapositiva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es-ES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2378E810-C597-45AC-9A26-785045961EEF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2345652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216000" marR="0" indent="-216000" rtl="0" hangingPunct="0">
      <a:tabLst/>
      <a:defRPr lang="es-ES" sz="2000" b="0" i="0" u="none" strike="noStrike" kern="1200">
        <a:ln>
          <a:noFill/>
        </a:ln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 wrap="square" lIns="90000" tIns="45000" rIns="90000" bIns="45000" anchor="t"/>
          <a:lstStyle/>
          <a:p>
            <a:pPr lvl="0"/>
            <a:endParaRPr lang="es-ES" sz="205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  <p:sp>
        <p:nvSpPr>
          <p:cNvPr id="5" name="4 Marcador de encabezado"/>
          <p:cNvSpPr txBox="1">
            <a:spLocks noGrp="1"/>
          </p:cNvSpPr>
          <p:nvPr>
            <p:ph type="hdr" sz="quarter" idx="10"/>
          </p:nvPr>
        </p:nvSpPr>
        <p:spPr>
          <a:xfrm>
            <a:off x="0" y="0"/>
            <a:ext cx="2971440" cy="456839"/>
          </a:xfrm>
        </p:spPr>
        <p:txBody>
          <a:bodyPr wrap="square" lIns="90000" tIns="45000" rIns="90000" bIns="45000" anchor="t"/>
          <a:lstStyle/>
          <a:p>
            <a:pPr lvl="0" hangingPunct="1"/>
            <a:r>
              <a:rPr lang="es-ES" sz="1800">
                <a:solidFill>
                  <a:srgbClr val="000000"/>
                </a:solidFill>
                <a:latin typeface="+mn-lt" pitchFamily="18"/>
                <a:ea typeface="+mn-ea" pitchFamily="2"/>
                <a:cs typeface="+mn-cs" pitchFamily="2"/>
              </a:rPr>
              <a:t>Presentación del módulo de: Tecnica contable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DFC0D96-FE79-4B9B-AAAD-3E3DB050B5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F5F173-7064-4EE0-B56A-C3B21686EA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014740B-B84D-490F-AE53-01FE74ED8C8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08CF961-DC7A-4583-9726-CFBE5FEC8E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2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F6C9C17B-DD15-4C24-B6CB-F600D2BE40C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3790C81-51D0-413D-B52A-49ADA810EA6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F08671E-EFC2-459E-A265-64B539BAF9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3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299FF6A5-DDB9-47CA-9E01-0DDA1E7A4D8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959960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2622597-396D-44C6-8DF2-CA2E091216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5EB81C1-A4BB-4284-90FA-0187F76EC0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4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5812F8CF-B597-44A2-AF3B-BDBE6A6C595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2622597-396D-44C6-8DF2-CA2E091216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5EB81C1-A4BB-4284-90FA-0187F76EC0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5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5812F8CF-B597-44A2-AF3B-BDBE6A6C595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4093651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3790C81-51D0-413D-B52A-49ADA810EA6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F08671E-EFC2-459E-A265-64B539BAF9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6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299FF6A5-DDB9-47CA-9E01-0DDA1E7A4D8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9096E9D-98FE-4585-A3EA-6046350C7F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C616C2F-8D67-4A21-AFCB-6D44A01D8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7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0F3ABB71-48EB-4431-9713-C0D75515484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C4C764-1EFC-4753-A93A-FC5658711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F2C101-E452-4D02-AF74-B33C0793B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8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9D8F2CE5-4066-4AF3-844A-9AB949735F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448657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C4C764-1EFC-4753-A93A-FC5658711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F2C101-E452-4D02-AF74-B33C0793B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9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9D8F2CE5-4066-4AF3-844A-9AB949735F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5582925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9096E9D-98FE-4585-A3EA-6046350C7F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C616C2F-8D67-4A21-AFCB-6D44A01D8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10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0F3ABB71-48EB-4431-9713-C0D75515484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2760644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9096E9D-98FE-4585-A3EA-6046350C7F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C616C2F-8D67-4A21-AFCB-6D44A01D8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11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0F3ABB71-48EB-4431-9713-C0D75515484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4019389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C4C764-1EFC-4753-A93A-FC5658711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F2C101-E452-4D02-AF74-B33C0793B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12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9D8F2CE5-4066-4AF3-844A-9AB949735F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C4C764-1EFC-4753-A93A-FC5658711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F2C101-E452-4D02-AF74-B33C0793B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13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9D8F2CE5-4066-4AF3-844A-9AB949735F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3004810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C4C764-1EFC-4753-A93A-FC5658711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F2C101-E452-4D02-AF74-B33C0793B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14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9D8F2CE5-4066-4AF3-844A-9AB949735F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14372885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1060920" y="4350240"/>
            <a:ext cx="4740840" cy="3512520"/>
          </a:xfrm>
        </p:spPr>
        <p:txBody>
          <a:bodyPr>
            <a:spAutoFit/>
          </a:bodyPr>
          <a:lstStyle/>
          <a:p>
            <a:endParaRPr lang="es-ES" sz="205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41EFBB9-C00E-45A6-8C3A-00162380852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F38BA-5424-4F31-85C8-E5CC5558ED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15</a:t>
            </a:fld>
            <a:endParaRPr lang="es-ES"/>
          </a:p>
        </p:txBody>
      </p:sp>
      <p:sp>
        <p:nvSpPr>
          <p:cNvPr id="6" name="Marcador de encabezado 5">
            <a:extLst>
              <a:ext uri="{FF2B5EF4-FFF2-40B4-BE49-F238E27FC236}">
                <a16:creationId xmlns:a16="http://schemas.microsoft.com/office/drawing/2014/main" id="{5F7C6D81-C283-4A5A-85C1-6D2CF384DCA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9096E9D-98FE-4585-A3EA-6046350C7F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C616C2F-8D67-4A21-AFCB-6D44A01D8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16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0F3ABB71-48EB-4431-9713-C0D75515484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14890854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C4C764-1EFC-4753-A93A-FC5658711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F2C101-E452-4D02-AF74-B33C0793B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17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9D8F2CE5-4066-4AF3-844A-9AB949735F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12246163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C4C764-1EFC-4753-A93A-FC5658711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F2C101-E452-4D02-AF74-B33C0793B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18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9D8F2CE5-4066-4AF3-844A-9AB949735F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7076385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9096E9D-98FE-4585-A3EA-6046350C7F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C616C2F-8D67-4A21-AFCB-6D44A01D8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19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0F3ABB71-48EB-4431-9713-C0D75515484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39825591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9096E9D-98FE-4585-A3EA-6046350C7F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C616C2F-8D67-4A21-AFCB-6D44A01D8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20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0F3ABB71-48EB-4431-9713-C0D75515484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16583497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C4C764-1EFC-4753-A93A-FC5658711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F2C101-E452-4D02-AF74-B33C0793B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21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9D8F2CE5-4066-4AF3-844A-9AB949735F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12322051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1060920" y="4350240"/>
            <a:ext cx="4740840" cy="3512520"/>
          </a:xfrm>
        </p:spPr>
        <p:txBody>
          <a:bodyPr>
            <a:spAutoFit/>
          </a:bodyPr>
          <a:lstStyle/>
          <a:p>
            <a:endParaRPr lang="es-ES" sz="205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41EFBB9-C00E-45A6-8C3A-00162380852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F38BA-5424-4F31-85C8-E5CC5558ED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22</a:t>
            </a:fld>
            <a:endParaRPr lang="es-ES"/>
          </a:p>
        </p:txBody>
      </p:sp>
      <p:sp>
        <p:nvSpPr>
          <p:cNvPr id="6" name="Marcador de encabezado 5">
            <a:extLst>
              <a:ext uri="{FF2B5EF4-FFF2-40B4-BE49-F238E27FC236}">
                <a16:creationId xmlns:a16="http://schemas.microsoft.com/office/drawing/2014/main" id="{5F7C6D81-C283-4A5A-85C1-6D2CF384DCA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20681245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9096E9D-98FE-4585-A3EA-6046350C7F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C616C2F-8D67-4A21-AFCB-6D44A01D8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23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0F3ABB71-48EB-4431-9713-C0D75515484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38891304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C4C764-1EFC-4753-A93A-FC5658711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F2C101-E452-4D02-AF74-B33C0793B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24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9D8F2CE5-4066-4AF3-844A-9AB949735F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3738365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C4C764-1EFC-4753-A93A-FC5658711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F2C101-E452-4D02-AF74-B33C0793B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25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9D8F2CE5-4066-4AF3-844A-9AB949735F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27000590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9096E9D-98FE-4585-A3EA-6046350C7F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C616C2F-8D67-4A21-AFCB-6D44A01D8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26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0F3ABB71-48EB-4431-9713-C0D75515484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447142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C4C764-1EFC-4753-A93A-FC5658711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F2C101-E452-4D02-AF74-B33C0793B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27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9D8F2CE5-4066-4AF3-844A-9AB949735F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42038062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C4C764-1EFC-4753-A93A-FC5658711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F2C101-E452-4D02-AF74-B33C0793B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28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9D8F2CE5-4066-4AF3-844A-9AB949735F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9972886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1060920" y="4350240"/>
            <a:ext cx="4740840" cy="3512520"/>
          </a:xfrm>
        </p:spPr>
        <p:txBody>
          <a:bodyPr>
            <a:spAutoFit/>
          </a:bodyPr>
          <a:lstStyle/>
          <a:p>
            <a:endParaRPr lang="es-ES" sz="205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41EFBB9-C00E-45A6-8C3A-00162380852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F38BA-5424-4F31-85C8-E5CC5558ED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29</a:t>
            </a:fld>
            <a:endParaRPr lang="es-ES"/>
          </a:p>
        </p:txBody>
      </p:sp>
      <p:sp>
        <p:nvSpPr>
          <p:cNvPr id="6" name="Marcador de encabezado 5">
            <a:extLst>
              <a:ext uri="{FF2B5EF4-FFF2-40B4-BE49-F238E27FC236}">
                <a16:creationId xmlns:a16="http://schemas.microsoft.com/office/drawing/2014/main" id="{5F7C6D81-C283-4A5A-85C1-6D2CF384DCA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6497422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C4C764-1EFC-4753-A93A-FC5658711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F2C101-E452-4D02-AF74-B33C0793B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30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9D8F2CE5-4066-4AF3-844A-9AB949735F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42286606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C4C764-1EFC-4753-A93A-FC5658711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F2C101-E452-4D02-AF74-B33C0793B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31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9D8F2CE5-4066-4AF3-844A-9AB949735F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17297022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C4C764-1EFC-4753-A93A-FC5658711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F2C101-E452-4D02-AF74-B33C0793B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32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9D8F2CE5-4066-4AF3-844A-9AB949735F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52164785-DE25-4B8E-A889-98D22E47D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72469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BC4C764-1EFC-4753-A93A-FC5658711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7F2C101-E452-4D02-AF74-B33C0793B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33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9D8F2CE5-4066-4AF3-844A-9AB949735F1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52164785-DE25-4B8E-A889-98D22E47D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63863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2 Marcador de notas"/>
          <p:cNvSpPr txBox="1">
            <a:spLocks noGrp="1"/>
          </p:cNvSpPr>
          <p:nvPr>
            <p:ph type="body" sz="quarter" idx="1"/>
          </p:nvPr>
        </p:nvSpPr>
        <p:spPr>
          <a:xfrm>
            <a:off x="1060920" y="4350240"/>
            <a:ext cx="4740840" cy="3512520"/>
          </a:xfrm>
        </p:spPr>
        <p:txBody>
          <a:bodyPr>
            <a:spAutoFit/>
          </a:bodyPr>
          <a:lstStyle/>
          <a:p>
            <a:endParaRPr lang="es-ES" sz="205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41EFBB9-C00E-45A6-8C3A-00162380852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F38BA-5424-4F31-85C8-E5CC5558ED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34</a:t>
            </a:fld>
            <a:endParaRPr lang="es-ES"/>
          </a:p>
        </p:txBody>
      </p:sp>
      <p:sp>
        <p:nvSpPr>
          <p:cNvPr id="6" name="Marcador de encabezado 5">
            <a:extLst>
              <a:ext uri="{FF2B5EF4-FFF2-40B4-BE49-F238E27FC236}">
                <a16:creationId xmlns:a16="http://schemas.microsoft.com/office/drawing/2014/main" id="{5F7C6D81-C283-4A5A-85C1-6D2CF384DCA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24952061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9096E9D-98FE-4585-A3EA-6046350C7F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C616C2F-8D67-4A21-AFCB-6D44A01D8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35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0F3ABB71-48EB-4431-9713-C0D75515484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1996583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9096E9D-98FE-4585-A3EA-6046350C7F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C616C2F-8D67-4A21-AFCB-6D44A01D8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36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0F3ABB71-48EB-4431-9713-C0D75515484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14554741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9096E9D-98FE-4585-A3EA-6046350C7F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C616C2F-8D67-4A21-AFCB-6D44A01D8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37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0F3ABB71-48EB-4431-9713-C0D75515484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32806808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9096E9D-98FE-4585-A3EA-6046350C7F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C616C2F-8D67-4A21-AFCB-6D44A01D8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38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0F3ABB71-48EB-4431-9713-C0D75515484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7340325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9096E9D-98FE-4585-A3EA-6046350C7F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r>
              <a:rPr lang="es-ES"/>
              <a:t>Colegio Ángeles Custodios 2023-24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C616C2F-8D67-4A21-AFCB-6D44A01D8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378E810-C597-45AC-9A26-785045961EEF}" type="slidenum">
              <a:rPr lang="es-ES" smtClean="0"/>
              <a:t>39</a:t>
            </a:fld>
            <a:endParaRPr lang="es-ES"/>
          </a:p>
        </p:txBody>
      </p:sp>
      <p:sp>
        <p:nvSpPr>
          <p:cNvPr id="4" name="Marcador de encabezado 3">
            <a:extLst>
              <a:ext uri="{FF2B5EF4-FFF2-40B4-BE49-F238E27FC236}">
                <a16:creationId xmlns:a16="http://schemas.microsoft.com/office/drawing/2014/main" id="{0F3ABB71-48EB-4431-9713-C0D75515484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lvl="0"/>
            <a:r>
              <a:rPr lang="es-ES"/>
              <a:t>Presentación del módulo de: Tecnica contable</a:t>
            </a:r>
          </a:p>
        </p:txBody>
      </p:sp>
    </p:spTree>
    <p:extLst>
      <p:ext uri="{BB962C8B-B14F-4D97-AF65-F5344CB8AC3E}">
        <p14:creationId xmlns:p14="http://schemas.microsoft.com/office/powerpoint/2010/main" val="1926731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5828C1F-F4C4-4147-83BA-131D400AAE04}" type="datetime1">
              <a:rPr lang="en-US" smtClean="0"/>
              <a:t>9/9/2026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8698A22-A589-4A42-9CF6-5BD1FB25779B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4202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24B713F-1EAD-463F-81F5-E4D270CFDEC9}" type="datetime1">
              <a:rPr lang="en-US" smtClean="0"/>
              <a:t>9/9/2026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C374D71-225D-4F6D-AA8F-28EBB907794B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593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913FDF1-0AF4-449F-ACB5-B6677E3AEE4A}" type="datetime1">
              <a:rPr lang="en-US" smtClean="0"/>
              <a:t>9/9/2026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497514B-741B-4D6A-A666-D337750EDD66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4845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1E56E9E-6BFF-4EB1-A321-2FA8112A7DBD}" type="datetime1">
              <a:rPr lang="en-US" smtClean="0"/>
              <a:t>9/9/2026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1D1B47-96F1-4E76-A71A-D70C5EBEED2E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7290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AB7076D-EF64-44C6-9118-AAF7CC9A6633}" type="datetime1">
              <a:rPr lang="en-US" smtClean="0"/>
              <a:t>9/9/2026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15B7DE1-7720-41F1-8AD0-875EA695D2F9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8687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1125E35-801A-49A1-A395-EC9A3DCDEFBC}" type="datetime1">
              <a:rPr lang="en-US" smtClean="0"/>
              <a:t>9/9/2026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5ED2088-C6B7-4FAD-9ABD-95974D44858E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1904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E5A7A18-1DD3-47D9-B635-87822BAB07F0}" type="datetime1">
              <a:rPr lang="en-US" smtClean="0"/>
              <a:t>9/9/2026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F798DA-EB04-44B3-8110-F2316EA1F28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9528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29BE806-3B4D-4024-B243-2F21EF0CB566}" type="datetime1">
              <a:rPr lang="en-US" smtClean="0"/>
              <a:t>9/9/2026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3E32BC3-81F4-49D0-AAA9-561955D6EFA1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360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2227B40-2A3C-4F7C-B686-AB8B7523E35F}" type="datetime1">
              <a:rPr lang="en-US" smtClean="0"/>
              <a:t>9/9/2026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BA51A6E-5993-4BD8-B63B-F5C44DC927D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4060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B23E6BE-9D7F-4B17-9EA6-60A4BD4B4A1A}" type="datetime1">
              <a:rPr lang="en-US" smtClean="0"/>
              <a:t>9/9/2026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7EDF9BF-87A6-40E1-8E66-F933BD5BCD2E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0634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5307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5307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B855EDF-FCF7-437C-BED6-7967C17C5935}" type="datetime1">
              <a:rPr lang="en-US" smtClean="0"/>
              <a:t>9/9/2026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F91C131-B17D-4ECB-A08C-254E8CA55A1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9607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BA40C28-C7B4-4107-B9F1-988EA3340A2C}" type="datetime1">
              <a:rPr lang="en-US" smtClean="0"/>
              <a:t>9/9/2026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9D53E5D-343F-42B1-8FD9-0AF7B56C7AB5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451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FFA36C6-97DE-4BCB-ADB0-C6E35783BFD1}" type="datetime1">
              <a:rPr lang="en-US" smtClean="0"/>
              <a:t>9/9/2026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4F5F206-B9E6-49D9-991C-B175F1640D92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7157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D88E5E1-2F34-410D-8F98-4DEC33F952FA}" type="datetime1">
              <a:rPr lang="en-US" smtClean="0"/>
              <a:t>9/9/2026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788D4D2-5919-45DE-8A77-150DCE014018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0545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D8A71B4-FAD5-4EF8-99B8-83A936499D24}" type="datetime1">
              <a:rPr lang="en-US" smtClean="0"/>
              <a:t>9/9/2026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1797E60-C23B-4A84-B3A1-B082D7460F1F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6919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710FA95-FD5F-4E19-8C18-A1697F44FA68}" type="datetime1">
              <a:rPr lang="en-US" smtClean="0"/>
              <a:t>9/9/2026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8BB290C-D76B-4768-A3CF-F222780371F6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3552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EF211AB-774A-4D13-9A38-E22A55F2217D}" type="datetime1">
              <a:rPr lang="en-US" smtClean="0"/>
              <a:t>9/9/2026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531B139-E146-4C3C-A25F-FCE9AF4278AE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82167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F8648DC-96D4-4516-AB40-EAE945398A2C}" type="datetime1">
              <a:rPr lang="en-US" smtClean="0"/>
              <a:t>9/9/2026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5E0E234-222C-426D-B868-BBE830856E7D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62006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78D1A0C-670F-487B-8AE7-BFCC1C3BA087}" type="datetime1">
              <a:rPr lang="en-US" smtClean="0"/>
              <a:t>9/9/2026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D1CBA6D-7646-4C92-ABF2-9E7E174879AF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55962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95BF482-54B6-4983-8300-73FBB769FD5A}" type="datetime1">
              <a:rPr lang="en-US" smtClean="0"/>
              <a:t>9/9/2026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BD4010F-B1AE-45E9-A293-70FF4B08739D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21407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F4F77D6-B8EB-4584-899F-085EF8A682BE}" type="datetime1">
              <a:rPr lang="en-US" smtClean="0"/>
              <a:t>9/9/2026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BAFAD3D-48C5-4284-93BA-D0D18C20127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22549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3050"/>
            <a:ext cx="2057400" cy="58578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58578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1D2B59C-6D9B-4AC7-9203-A99221637D47}" type="datetime1">
              <a:rPr lang="en-US" smtClean="0"/>
              <a:t>9/9/2026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E1E90EE-5CDF-41B1-BDB7-E55A961C10E1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9242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80A81-B648-4F60-8AE8-4842BEA28DAE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Presentación de los módulo impartidos por José Antonio Cadelo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3721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3534-C03B-401D-88F0-13BC6B3A397E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Presentación de los módulo impartidos por José Antonio Cadelo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9877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AFFF-2635-4D71-BF35-8BDB80985C28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Presentación de los módulo impartidos por José Antonio Cadelo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0001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6623-B8E2-456F-B56D-AB50DEBC6157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Presentación de los módulo impartidos por José Antonio Cadelo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5294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D5A6-8A2F-4BF7-9BF7-5350FFEB830F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Presentación de los módulo impartidos por José Antonio Cadelo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1953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528C7-A4BA-4D4B-9149-2570D8D62325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Presentación de los módulo impartidos por José Antonio Cadelo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3539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379B-04B0-4322-937F-CBD157E040A2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Presentación de los módulo impartidos por José Antonio Cadelo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6636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20AE-56DA-4E8C-A27B-4F85BFC1A45C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Presentación de los módulo impartidos por José Antonio Cadelo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0354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DD19B-6B64-469C-8ABE-73A355356AD5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Presentación de los módulo impartidos por José Antonio Cadelo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880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75CE8-4A9E-4BE6-B030-4396C7AAA1FC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Presentación de los módulo impartidos por José Antonio Cadelo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64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42986-A4BE-418B-9E85-24B831DE1D4A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Presentación de los módulo impartidos por José Antonio Cadelo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08565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E020-0FCA-4D97-9856-447C23A7F671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Presentación de los módulo impartidos por José Antonio Cadelo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68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304-FE55-4362-AA35-802904E82675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Presentación de los módulo impartidos por José Antonio Cadelo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42584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BC2A7-FDFA-472E-A025-19D0B59F7E84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Presentación de los módulo impartidos por José Antonio Cadelo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3364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B7414-8A6A-4149-938B-229FAC127211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Presentación de los módulo impartidos por José Antonio Cadelo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867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40313-B5AA-4A15-8F36-4390FBEE4596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Presentación de los módulo impartidos por José Antonio Cadelo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754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3"/>
          <p:cNvSpPr/>
          <p:nvPr/>
        </p:nvSpPr>
        <p:spPr>
          <a:xfrm>
            <a:off x="228600" y="228600"/>
            <a:ext cx="8695440" cy="246851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grpSp>
        <p:nvGrpSpPr>
          <p:cNvPr id="3" name="Group 15"/>
          <p:cNvGrpSpPr/>
          <p:nvPr/>
        </p:nvGrpSpPr>
        <p:grpSpPr>
          <a:xfrm>
            <a:off x="211680" y="1679399"/>
            <a:ext cx="8723160" cy="1329480"/>
            <a:chOff x="211680" y="1679399"/>
            <a:chExt cx="8723160" cy="1329480"/>
          </a:xfrm>
        </p:grpSpPr>
        <p:sp>
          <p:nvSpPr>
            <p:cNvPr id="4" name="Freeform 14"/>
            <p:cNvSpPr/>
            <p:nvPr/>
          </p:nvSpPr>
          <p:spPr>
            <a:xfrm>
              <a:off x="6047279" y="1824479"/>
              <a:ext cx="2876040" cy="713520"/>
            </a:xfrm>
            <a:custGeom>
              <a:avLst/>
              <a:gdLst>
                <a:gd name="f0" fmla="val 0"/>
                <a:gd name="f1" fmla="val 2706"/>
                <a:gd name="f2" fmla="val 640"/>
                <a:gd name="f3" fmla="val 2700"/>
                <a:gd name="f4" fmla="val 2586"/>
                <a:gd name="f5" fmla="val 18"/>
                <a:gd name="f6" fmla="val 2470"/>
                <a:gd name="f7" fmla="val 38"/>
                <a:gd name="f8" fmla="val 2352"/>
                <a:gd name="f9" fmla="val 60"/>
                <a:gd name="f10" fmla="val 2230"/>
                <a:gd name="f11" fmla="val 82"/>
                <a:gd name="f12" fmla="val 2106"/>
                <a:gd name="f13" fmla="val 108"/>
                <a:gd name="f14" fmla="val 1978"/>
                <a:gd name="f15" fmla="val 134"/>
                <a:gd name="f16" fmla="val 1848"/>
                <a:gd name="f17" fmla="val 164"/>
                <a:gd name="f18" fmla="val 1714"/>
                <a:gd name="f19" fmla="val 194"/>
                <a:gd name="f20" fmla="val 1472"/>
                <a:gd name="f21" fmla="val 252"/>
                <a:gd name="f22" fmla="val 1236"/>
                <a:gd name="f23" fmla="val 304"/>
                <a:gd name="f24" fmla="val 1010"/>
                <a:gd name="f25" fmla="val 352"/>
                <a:gd name="f26" fmla="val 792"/>
                <a:gd name="f27" fmla="val 398"/>
                <a:gd name="f28" fmla="val 584"/>
                <a:gd name="f29" fmla="val 438"/>
                <a:gd name="f30" fmla="val 382"/>
                <a:gd name="f31" fmla="val 474"/>
                <a:gd name="f32" fmla="val 188"/>
                <a:gd name="f33" fmla="val 508"/>
                <a:gd name="f34" fmla="val 538"/>
                <a:gd name="f35" fmla="val 130"/>
                <a:gd name="f36" fmla="val 556"/>
                <a:gd name="f37" fmla="val 254"/>
                <a:gd name="f38" fmla="val 572"/>
                <a:gd name="f39" fmla="val 374"/>
                <a:gd name="f40" fmla="val 586"/>
                <a:gd name="f41" fmla="val 492"/>
                <a:gd name="f42" fmla="val 598"/>
                <a:gd name="f43" fmla="val 606"/>
                <a:gd name="f44" fmla="val 610"/>
                <a:gd name="f45" fmla="val 716"/>
                <a:gd name="f46" fmla="val 618"/>
                <a:gd name="f47" fmla="val 822"/>
                <a:gd name="f48" fmla="val 626"/>
                <a:gd name="f49" fmla="val 926"/>
                <a:gd name="f50" fmla="val 632"/>
                <a:gd name="f51" fmla="val 1028"/>
                <a:gd name="f52" fmla="val 636"/>
                <a:gd name="f53" fmla="val 1126"/>
                <a:gd name="f54" fmla="val 638"/>
                <a:gd name="f55" fmla="val 1220"/>
                <a:gd name="f56" fmla="val 1312"/>
                <a:gd name="f57" fmla="val 1402"/>
                <a:gd name="f58" fmla="val 1490"/>
                <a:gd name="f59" fmla="val 1574"/>
                <a:gd name="f60" fmla="val 1656"/>
                <a:gd name="f61" fmla="val 1734"/>
                <a:gd name="f62" fmla="val 620"/>
                <a:gd name="f63" fmla="val 1812"/>
                <a:gd name="f64" fmla="val 612"/>
                <a:gd name="f65" fmla="val 1886"/>
                <a:gd name="f66" fmla="val 602"/>
                <a:gd name="f67" fmla="val 1960"/>
                <a:gd name="f68" fmla="val 592"/>
                <a:gd name="f69" fmla="val 2030"/>
                <a:gd name="f70" fmla="val 580"/>
                <a:gd name="f71" fmla="val 2100"/>
                <a:gd name="f72" fmla="val 568"/>
                <a:gd name="f73" fmla="val 2166"/>
                <a:gd name="f74" fmla="val 554"/>
                <a:gd name="f75" fmla="val 2232"/>
                <a:gd name="f76" fmla="val 540"/>
                <a:gd name="f77" fmla="val 2296"/>
                <a:gd name="f78" fmla="val 524"/>
                <a:gd name="f79" fmla="val 2358"/>
                <a:gd name="f80" fmla="val 2418"/>
                <a:gd name="f81" fmla="val 490"/>
                <a:gd name="f82" fmla="val 2478"/>
                <a:gd name="f83" fmla="val 472"/>
                <a:gd name="f84" fmla="val 2592"/>
                <a:gd name="f85" fmla="val 432"/>
                <a:gd name="f86" fmla="val 2702"/>
                <a:gd name="f87" fmla="val 390"/>
                <a:gd name="f88" fmla="val 388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706" h="640">
                  <a:moveTo>
                    <a:pt x="f3" y="f0"/>
                  </a:moveTo>
                  <a:lnTo>
                    <a:pt x="f3" y="f0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0" y="f34"/>
                  </a:lnTo>
                  <a:lnTo>
                    <a:pt x="f0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2"/>
                  </a:lnTo>
                  <a:lnTo>
                    <a:pt x="f56" y="f2"/>
                  </a:lnTo>
                  <a:lnTo>
                    <a:pt x="f57" y="f54"/>
                  </a:lnTo>
                  <a:lnTo>
                    <a:pt x="f58" y="f52"/>
                  </a:lnTo>
                  <a:lnTo>
                    <a:pt x="f59" y="f50"/>
                  </a:lnTo>
                  <a:lnTo>
                    <a:pt x="f60" y="f48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33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6" y="f87"/>
                  </a:lnTo>
                  <a:lnTo>
                    <a:pt x="f1" y="f88"/>
                  </a:lnTo>
                  <a:lnTo>
                    <a:pt x="f1" y="f88"/>
                  </a:lnTo>
                  <a:lnTo>
                    <a:pt x="f1" y="f0"/>
                  </a:lnTo>
                  <a:lnTo>
                    <a:pt x="f1" y="f0"/>
                  </a:lnTo>
                  <a:lnTo>
                    <a:pt x="f3" y="f0"/>
                  </a:lnTo>
                  <a:lnTo>
                    <a:pt x="f3" y="f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5" name="Freeform 18"/>
            <p:cNvSpPr/>
            <p:nvPr/>
          </p:nvSpPr>
          <p:spPr>
            <a:xfrm>
              <a:off x="2619360" y="1696320"/>
              <a:ext cx="5544000" cy="849600"/>
            </a:xfrm>
            <a:custGeom>
              <a:avLst/>
              <a:gdLst>
                <a:gd name="f0" fmla="val 0"/>
                <a:gd name="f1" fmla="val 5216"/>
                <a:gd name="f2" fmla="val 762"/>
                <a:gd name="f3" fmla="val 714"/>
                <a:gd name="f4" fmla="val 5102"/>
                <a:gd name="f5" fmla="val 700"/>
                <a:gd name="f6" fmla="val 4984"/>
                <a:gd name="f7" fmla="val 686"/>
                <a:gd name="f8" fmla="val 4738"/>
                <a:gd name="f9" fmla="val 652"/>
                <a:gd name="f10" fmla="val 4478"/>
                <a:gd name="f11" fmla="val 610"/>
                <a:gd name="f12" fmla="val 4204"/>
                <a:gd name="f13" fmla="val 564"/>
                <a:gd name="f14" fmla="val 3914"/>
                <a:gd name="f15" fmla="val 508"/>
                <a:gd name="f16" fmla="val 3608"/>
                <a:gd name="f17" fmla="val 446"/>
                <a:gd name="f18" fmla="val 3286"/>
                <a:gd name="f19" fmla="val 374"/>
                <a:gd name="f20" fmla="val 2946"/>
                <a:gd name="f21" fmla="val 296"/>
                <a:gd name="f22" fmla="val 2812"/>
                <a:gd name="f23" fmla="val 266"/>
                <a:gd name="f24" fmla="val 2682"/>
                <a:gd name="f25" fmla="val 236"/>
                <a:gd name="f26" fmla="val 2556"/>
                <a:gd name="f27" fmla="val 210"/>
                <a:gd name="f28" fmla="val 2430"/>
                <a:gd name="f29" fmla="val 184"/>
                <a:gd name="f30" fmla="val 2308"/>
                <a:gd name="f31" fmla="val 162"/>
                <a:gd name="f32" fmla="val 2190"/>
                <a:gd name="f33" fmla="val 140"/>
                <a:gd name="f34" fmla="val 2074"/>
                <a:gd name="f35" fmla="val 120"/>
                <a:gd name="f36" fmla="val 1960"/>
                <a:gd name="f37" fmla="val 102"/>
                <a:gd name="f38" fmla="val 1850"/>
                <a:gd name="f39" fmla="val 86"/>
                <a:gd name="f40" fmla="val 1740"/>
                <a:gd name="f41" fmla="val 72"/>
                <a:gd name="f42" fmla="val 1532"/>
                <a:gd name="f43" fmla="val 46"/>
                <a:gd name="f44" fmla="val 1334"/>
                <a:gd name="f45" fmla="val 28"/>
                <a:gd name="f46" fmla="val 1148"/>
                <a:gd name="f47" fmla="val 14"/>
                <a:gd name="f48" fmla="val 970"/>
                <a:gd name="f49" fmla="val 4"/>
                <a:gd name="f50" fmla="val 802"/>
                <a:gd name="f51" fmla="val 644"/>
                <a:gd name="f52" fmla="val 496"/>
                <a:gd name="f53" fmla="val 358"/>
                <a:gd name="f54" fmla="val 10"/>
                <a:gd name="f55" fmla="val 230"/>
                <a:gd name="f56" fmla="val 20"/>
                <a:gd name="f57" fmla="val 110"/>
                <a:gd name="f58" fmla="val 32"/>
                <a:gd name="f59" fmla="val 48"/>
                <a:gd name="f60" fmla="val 154"/>
                <a:gd name="f61" fmla="val 66"/>
                <a:gd name="f62" fmla="val 314"/>
                <a:gd name="f63" fmla="val 480"/>
                <a:gd name="f64" fmla="val 112"/>
                <a:gd name="f65" fmla="val 830"/>
                <a:gd name="f66" fmla="val 174"/>
                <a:gd name="f67" fmla="val 1014"/>
                <a:gd name="f68" fmla="val 1206"/>
                <a:gd name="f69" fmla="val 250"/>
                <a:gd name="f70" fmla="val 1402"/>
                <a:gd name="f71" fmla="val 1756"/>
                <a:gd name="f72" fmla="val 378"/>
                <a:gd name="f73" fmla="val 2092"/>
                <a:gd name="f74" fmla="val 450"/>
                <a:gd name="f75" fmla="val 2408"/>
                <a:gd name="f76" fmla="val 516"/>
                <a:gd name="f77" fmla="val 2562"/>
                <a:gd name="f78" fmla="val 544"/>
                <a:gd name="f79" fmla="val 2708"/>
                <a:gd name="f80" fmla="val 572"/>
                <a:gd name="f81" fmla="val 2852"/>
                <a:gd name="f82" fmla="val 598"/>
                <a:gd name="f83" fmla="val 2992"/>
                <a:gd name="f84" fmla="val 620"/>
                <a:gd name="f85" fmla="val 3128"/>
                <a:gd name="f86" fmla="val 642"/>
                <a:gd name="f87" fmla="val 3260"/>
                <a:gd name="f88" fmla="val 662"/>
                <a:gd name="f89" fmla="val 3388"/>
                <a:gd name="f90" fmla="val 678"/>
                <a:gd name="f91" fmla="val 3512"/>
                <a:gd name="f92" fmla="val 694"/>
                <a:gd name="f93" fmla="val 3632"/>
                <a:gd name="f94" fmla="val 708"/>
                <a:gd name="f95" fmla="val 3750"/>
                <a:gd name="f96" fmla="val 722"/>
                <a:gd name="f97" fmla="val 3864"/>
                <a:gd name="f98" fmla="val 732"/>
                <a:gd name="f99" fmla="val 3974"/>
                <a:gd name="f100" fmla="val 740"/>
                <a:gd name="f101" fmla="val 4080"/>
                <a:gd name="f102" fmla="val 748"/>
                <a:gd name="f103" fmla="val 4184"/>
                <a:gd name="f104" fmla="val 754"/>
                <a:gd name="f105" fmla="val 4286"/>
                <a:gd name="f106" fmla="val 758"/>
                <a:gd name="f107" fmla="val 4384"/>
                <a:gd name="f108" fmla="val 4570"/>
                <a:gd name="f109" fmla="val 4660"/>
                <a:gd name="f110" fmla="val 760"/>
                <a:gd name="f111" fmla="val 4746"/>
                <a:gd name="f112" fmla="val 4830"/>
                <a:gd name="f113" fmla="val 4912"/>
                <a:gd name="f114" fmla="val 4992"/>
                <a:gd name="f115" fmla="val 5068"/>
                <a:gd name="f116" fmla="val 5144"/>
                <a:gd name="f117" fmla="val 72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216" h="762">
                  <a:moveTo>
                    <a:pt x="f1" y="f3"/>
                  </a:moveTo>
                  <a:lnTo>
                    <a:pt x="f1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0"/>
                  </a:lnTo>
                  <a:lnTo>
                    <a:pt x="f51" y="f0"/>
                  </a:lnTo>
                  <a:lnTo>
                    <a:pt x="f52" y="f49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0" y="f59"/>
                  </a:lnTo>
                  <a:lnTo>
                    <a:pt x="f0" y="f59"/>
                  </a:lnTo>
                  <a:lnTo>
                    <a:pt x="f60" y="f61"/>
                  </a:lnTo>
                  <a:lnTo>
                    <a:pt x="f62" y="f39"/>
                  </a:lnTo>
                  <a:lnTo>
                    <a:pt x="f63" y="f64"/>
                  </a:lnTo>
                  <a:lnTo>
                    <a:pt x="f9" y="f33"/>
                  </a:lnTo>
                  <a:lnTo>
                    <a:pt x="f65" y="f66"/>
                  </a:lnTo>
                  <a:lnTo>
                    <a:pt x="f67" y="f27"/>
                  </a:lnTo>
                  <a:lnTo>
                    <a:pt x="f68" y="f69"/>
                  </a:lnTo>
                  <a:lnTo>
                    <a:pt x="f70" y="f21"/>
                  </a:lnTo>
                  <a:lnTo>
                    <a:pt x="f70" y="f21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2"/>
                  </a:lnTo>
                  <a:lnTo>
                    <a:pt x="f10" y="f2"/>
                  </a:lnTo>
                  <a:lnTo>
                    <a:pt x="f108" y="f2"/>
                  </a:lnTo>
                  <a:lnTo>
                    <a:pt x="f109" y="f110"/>
                  </a:lnTo>
                  <a:lnTo>
                    <a:pt x="f111" y="f106"/>
                  </a:lnTo>
                  <a:lnTo>
                    <a:pt x="f112" y="f104"/>
                  </a:lnTo>
                  <a:lnTo>
                    <a:pt x="f113" y="f102"/>
                  </a:lnTo>
                  <a:lnTo>
                    <a:pt x="f114" y="f100"/>
                  </a:lnTo>
                  <a:lnTo>
                    <a:pt x="f115" y="f98"/>
                  </a:lnTo>
                  <a:lnTo>
                    <a:pt x="f116" y="f117"/>
                  </a:lnTo>
                  <a:lnTo>
                    <a:pt x="f1" y="f3"/>
                  </a:lnTo>
                  <a:lnTo>
                    <a:pt x="f1" y="f3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6" name="Freeform 22"/>
            <p:cNvSpPr/>
            <p:nvPr/>
          </p:nvSpPr>
          <p:spPr>
            <a:xfrm>
              <a:off x="2828880" y="1708560"/>
              <a:ext cx="5467680" cy="774000"/>
            </a:xfrm>
            <a:custGeom>
              <a:avLst/>
              <a:gdLst>
                <a:gd name="f0" fmla="val 0"/>
                <a:gd name="f1" fmla="val 5144"/>
                <a:gd name="f2" fmla="val 694"/>
                <a:gd name="f3" fmla="val 70"/>
                <a:gd name="f4" fmla="val 18"/>
                <a:gd name="f5" fmla="val 66"/>
                <a:gd name="f6" fmla="val 72"/>
                <a:gd name="f7" fmla="val 56"/>
                <a:gd name="f8" fmla="val 164"/>
                <a:gd name="f9" fmla="val 42"/>
                <a:gd name="f10" fmla="val 224"/>
                <a:gd name="f11" fmla="val 34"/>
                <a:gd name="f12" fmla="val 294"/>
                <a:gd name="f13" fmla="val 26"/>
                <a:gd name="f14" fmla="val 372"/>
                <a:gd name="f15" fmla="val 20"/>
                <a:gd name="f16" fmla="val 462"/>
                <a:gd name="f17" fmla="val 14"/>
                <a:gd name="f18" fmla="val 560"/>
                <a:gd name="f19" fmla="val 8"/>
                <a:gd name="f20" fmla="val 670"/>
                <a:gd name="f21" fmla="val 4"/>
                <a:gd name="f22" fmla="val 790"/>
                <a:gd name="f23" fmla="val 2"/>
                <a:gd name="f24" fmla="val 920"/>
                <a:gd name="f25" fmla="val 1060"/>
                <a:gd name="f26" fmla="val 1210"/>
                <a:gd name="f27" fmla="val 6"/>
                <a:gd name="f28" fmla="val 1372"/>
                <a:gd name="f29" fmla="val 1544"/>
                <a:gd name="f30" fmla="val 24"/>
                <a:gd name="f31" fmla="val 1726"/>
                <a:gd name="f32" fmla="val 40"/>
                <a:gd name="f33" fmla="val 1920"/>
                <a:gd name="f34" fmla="val 58"/>
                <a:gd name="f35" fmla="val 2126"/>
                <a:gd name="f36" fmla="val 80"/>
                <a:gd name="f37" fmla="val 2342"/>
                <a:gd name="f38" fmla="val 106"/>
                <a:gd name="f39" fmla="val 2570"/>
                <a:gd name="f40" fmla="val 138"/>
                <a:gd name="f41" fmla="val 2808"/>
                <a:gd name="f42" fmla="val 174"/>
                <a:gd name="f43" fmla="val 3058"/>
                <a:gd name="f44" fmla="val 216"/>
                <a:gd name="f45" fmla="val 3320"/>
                <a:gd name="f46" fmla="val 266"/>
                <a:gd name="f47" fmla="val 3594"/>
                <a:gd name="f48" fmla="val 320"/>
                <a:gd name="f49" fmla="val 3880"/>
                <a:gd name="f50" fmla="val 380"/>
                <a:gd name="f51" fmla="val 4178"/>
                <a:gd name="f52" fmla="val 448"/>
                <a:gd name="f53" fmla="val 4488"/>
                <a:gd name="f54" fmla="val 522"/>
                <a:gd name="f55" fmla="val 4810"/>
                <a:gd name="f56" fmla="val 60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144" h="694">
                  <a:moveTo>
                    <a:pt x="f0" y="f3"/>
                  </a:moveTo>
                  <a:lnTo>
                    <a:pt x="f0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0"/>
                  </a:lnTo>
                  <a:lnTo>
                    <a:pt x="f25" y="f23"/>
                  </a:lnTo>
                  <a:lnTo>
                    <a:pt x="f26" y="f27"/>
                  </a:lnTo>
                  <a:lnTo>
                    <a:pt x="f28" y="f17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1" y="f2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7" name="Freeform 26"/>
            <p:cNvSpPr/>
            <p:nvPr/>
          </p:nvSpPr>
          <p:spPr>
            <a:xfrm>
              <a:off x="5609520" y="1694880"/>
              <a:ext cx="3307679" cy="651240"/>
            </a:xfrm>
            <a:custGeom>
              <a:avLst/>
              <a:gdLst>
                <a:gd name="f0" fmla="val 360"/>
                <a:gd name="f1" fmla="val 0"/>
                <a:gd name="f2" fmla="val 3112"/>
                <a:gd name="f3" fmla="val 584"/>
                <a:gd name="f4" fmla="val 90"/>
                <a:gd name="f5" fmla="val 560"/>
                <a:gd name="f6" fmla="val 336"/>
                <a:gd name="f7" fmla="val 498"/>
                <a:gd name="f8" fmla="val 506"/>
                <a:gd name="f9" fmla="val 456"/>
                <a:gd name="f10" fmla="val 702"/>
                <a:gd name="f11" fmla="val 410"/>
                <a:gd name="f12" fmla="val 920"/>
                <a:gd name="f13" fmla="val 1154"/>
                <a:gd name="f14" fmla="val 306"/>
                <a:gd name="f15" fmla="val 1402"/>
                <a:gd name="f16" fmla="val 254"/>
                <a:gd name="f17" fmla="val 1656"/>
                <a:gd name="f18" fmla="val 202"/>
                <a:gd name="f19" fmla="val 1916"/>
                <a:gd name="f20" fmla="val 154"/>
                <a:gd name="f21" fmla="val 2174"/>
                <a:gd name="f22" fmla="val 108"/>
                <a:gd name="f23" fmla="val 2302"/>
                <a:gd name="f24" fmla="val 88"/>
                <a:gd name="f25" fmla="val 2426"/>
                <a:gd name="f26" fmla="val 68"/>
                <a:gd name="f27" fmla="val 2550"/>
                <a:gd name="f28" fmla="val 52"/>
                <a:gd name="f29" fmla="val 2670"/>
                <a:gd name="f30" fmla="val 36"/>
                <a:gd name="f31" fmla="val 2788"/>
                <a:gd name="f32" fmla="val 24"/>
                <a:gd name="f33" fmla="val 2900"/>
                <a:gd name="f34" fmla="val 14"/>
                <a:gd name="f35" fmla="val 3008"/>
                <a:gd name="f36" fmla="val 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112" h="584">
                  <a:moveTo>
                    <a:pt x="f1" y="f3"/>
                  </a:moveTo>
                  <a:lnTo>
                    <a:pt x="f1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0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2" y="f1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8" name="Freeform 10"/>
            <p:cNvSpPr/>
            <p:nvPr/>
          </p:nvSpPr>
          <p:spPr>
            <a:xfrm>
              <a:off x="211680" y="1679399"/>
              <a:ext cx="8723160" cy="1329480"/>
            </a:xfrm>
            <a:custGeom>
              <a:avLst/>
              <a:gdLst>
                <a:gd name="f0" fmla="val 0"/>
                <a:gd name="f1" fmla="val 8196"/>
                <a:gd name="f2" fmla="val 1192"/>
                <a:gd name="f3" fmla="val 8192"/>
                <a:gd name="f4" fmla="val 512"/>
                <a:gd name="f5" fmla="val 8116"/>
                <a:gd name="f6" fmla="val 542"/>
                <a:gd name="f7" fmla="val 8040"/>
                <a:gd name="f8" fmla="val 570"/>
                <a:gd name="f9" fmla="val 7960"/>
                <a:gd name="f10" fmla="val 596"/>
                <a:gd name="f11" fmla="val 7878"/>
                <a:gd name="f12" fmla="val 620"/>
                <a:gd name="f13" fmla="val 7794"/>
                <a:gd name="f14" fmla="val 644"/>
                <a:gd name="f15" fmla="val 7706"/>
                <a:gd name="f16" fmla="val 666"/>
                <a:gd name="f17" fmla="val 7616"/>
                <a:gd name="f18" fmla="val 684"/>
                <a:gd name="f19" fmla="val 7522"/>
                <a:gd name="f20" fmla="val 702"/>
                <a:gd name="f21" fmla="val 7424"/>
                <a:gd name="f22" fmla="val 718"/>
                <a:gd name="f23" fmla="val 7322"/>
                <a:gd name="f24" fmla="val 730"/>
                <a:gd name="f25" fmla="val 7216"/>
                <a:gd name="f26" fmla="val 742"/>
                <a:gd name="f27" fmla="val 7106"/>
                <a:gd name="f28" fmla="val 750"/>
                <a:gd name="f29" fmla="val 6992"/>
                <a:gd name="f30" fmla="val 758"/>
                <a:gd name="f31" fmla="val 6872"/>
                <a:gd name="f32" fmla="val 762"/>
                <a:gd name="f33" fmla="val 6748"/>
                <a:gd name="f34" fmla="val 6618"/>
                <a:gd name="f35" fmla="val 760"/>
                <a:gd name="f36" fmla="val 6482"/>
                <a:gd name="f37" fmla="val 756"/>
                <a:gd name="f38" fmla="val 6342"/>
                <a:gd name="f39" fmla="val 6196"/>
                <a:gd name="f40" fmla="val 740"/>
                <a:gd name="f41" fmla="val 6042"/>
                <a:gd name="f42" fmla="val 726"/>
                <a:gd name="f43" fmla="val 5882"/>
                <a:gd name="f44" fmla="val 710"/>
                <a:gd name="f45" fmla="val 5716"/>
                <a:gd name="f46" fmla="val 690"/>
                <a:gd name="f47" fmla="val 5544"/>
                <a:gd name="f48" fmla="val 668"/>
                <a:gd name="f49" fmla="val 5364"/>
                <a:gd name="f50" fmla="val 642"/>
                <a:gd name="f51" fmla="val 5176"/>
                <a:gd name="f52" fmla="val 612"/>
                <a:gd name="f53" fmla="val 4982"/>
                <a:gd name="f54" fmla="val 578"/>
                <a:gd name="f55" fmla="val 4778"/>
                <a:gd name="f56" fmla="val 540"/>
                <a:gd name="f57" fmla="val 4568"/>
                <a:gd name="f58" fmla="val 500"/>
                <a:gd name="f59" fmla="val 4348"/>
                <a:gd name="f60" fmla="val 454"/>
                <a:gd name="f61" fmla="val 4122"/>
                <a:gd name="f62" fmla="val 406"/>
                <a:gd name="f63" fmla="val 3886"/>
                <a:gd name="f64" fmla="val 354"/>
                <a:gd name="f65" fmla="val 3640"/>
                <a:gd name="f66" fmla="val 296"/>
                <a:gd name="f67" fmla="val 3396"/>
                <a:gd name="f68" fmla="val 240"/>
                <a:gd name="f69" fmla="val 3160"/>
                <a:gd name="f70" fmla="val 192"/>
                <a:gd name="f71" fmla="val 2934"/>
                <a:gd name="f72" fmla="val 148"/>
                <a:gd name="f73" fmla="val 2718"/>
                <a:gd name="f74" fmla="val 112"/>
                <a:gd name="f75" fmla="val 2512"/>
                <a:gd name="f76" fmla="val 82"/>
                <a:gd name="f77" fmla="val 2314"/>
                <a:gd name="f78" fmla="val 56"/>
                <a:gd name="f79" fmla="val 2126"/>
                <a:gd name="f80" fmla="val 36"/>
                <a:gd name="f81" fmla="val 1948"/>
                <a:gd name="f82" fmla="val 20"/>
                <a:gd name="f83" fmla="val 1776"/>
                <a:gd name="f84" fmla="val 10"/>
                <a:gd name="f85" fmla="val 1616"/>
                <a:gd name="f86" fmla="val 2"/>
                <a:gd name="f87" fmla="val 1462"/>
                <a:gd name="f88" fmla="val 1318"/>
                <a:gd name="f89" fmla="val 1182"/>
                <a:gd name="f90" fmla="val 4"/>
                <a:gd name="f91" fmla="val 1054"/>
                <a:gd name="f92" fmla="val 934"/>
                <a:gd name="f93" fmla="val 822"/>
                <a:gd name="f94" fmla="val 30"/>
                <a:gd name="f95" fmla="val 716"/>
                <a:gd name="f96" fmla="val 44"/>
                <a:gd name="f97" fmla="val 58"/>
                <a:gd name="f98" fmla="val 530"/>
                <a:gd name="f99" fmla="val 74"/>
                <a:gd name="f100" fmla="val 450"/>
                <a:gd name="f101" fmla="val 92"/>
                <a:gd name="f102" fmla="val 374"/>
                <a:gd name="f103" fmla="val 108"/>
                <a:gd name="f104" fmla="val 308"/>
                <a:gd name="f105" fmla="val 126"/>
                <a:gd name="f106" fmla="val 248"/>
                <a:gd name="f107" fmla="val 144"/>
                <a:gd name="f108" fmla="val 194"/>
                <a:gd name="f109" fmla="val 160"/>
                <a:gd name="f110" fmla="val 176"/>
                <a:gd name="f111" fmla="val 48"/>
                <a:gd name="f112" fmla="val 216"/>
                <a:gd name="f113" fmla="val 12"/>
                <a:gd name="f114" fmla="val 234"/>
                <a:gd name="f115" fmla="val 1186"/>
                <a:gd name="f116" fmla="val 51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8196" h="1192">
                  <a:moveTo>
                    <a:pt x="f3" y="f4"/>
                  </a:moveTo>
                  <a:lnTo>
                    <a:pt x="f3" y="f4"/>
                  </a:lnTo>
                  <a:lnTo>
                    <a:pt x="f5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2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0"/>
                  </a:lnTo>
                  <a:lnTo>
                    <a:pt x="f88" y="f0"/>
                  </a:lnTo>
                  <a:lnTo>
                    <a:pt x="f89" y="f90"/>
                  </a:lnTo>
                  <a:lnTo>
                    <a:pt x="f91" y="f84"/>
                  </a:lnTo>
                  <a:lnTo>
                    <a:pt x="f92" y="f8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12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72" y="f110"/>
                  </a:lnTo>
                  <a:lnTo>
                    <a:pt x="f103" y="f7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0" y="f68"/>
                  </a:lnTo>
                  <a:lnTo>
                    <a:pt x="f0" y="f2"/>
                  </a:lnTo>
                  <a:lnTo>
                    <a:pt x="f3" y="f2"/>
                  </a:lnTo>
                  <a:lnTo>
                    <a:pt x="f3" y="f2"/>
                  </a:lnTo>
                  <a:lnTo>
                    <a:pt x="f1" y="f115"/>
                  </a:lnTo>
                  <a:lnTo>
                    <a:pt x="f1" y="f115"/>
                  </a:lnTo>
                  <a:lnTo>
                    <a:pt x="f1" y="f116"/>
                  </a:lnTo>
                  <a:lnTo>
                    <a:pt x="f1" y="f116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</p:grpSp>
      <p:sp>
        <p:nvSpPr>
          <p:cNvPr id="9" name="Rounded Rectangle 15"/>
          <p:cNvSpPr/>
          <p:nvPr/>
        </p:nvSpPr>
        <p:spPr>
          <a:xfrm>
            <a:off x="228600" y="228600"/>
            <a:ext cx="8695440" cy="60346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11680" y="5353920"/>
            <a:ext cx="8723160" cy="1331280"/>
            <a:chOff x="211680" y="5353920"/>
            <a:chExt cx="8723160" cy="1331280"/>
          </a:xfrm>
        </p:grpSpPr>
        <p:sp>
          <p:nvSpPr>
            <p:cNvPr id="11" name="Freeform 14"/>
            <p:cNvSpPr/>
            <p:nvPr/>
          </p:nvSpPr>
          <p:spPr>
            <a:xfrm>
              <a:off x="6054840" y="5499360"/>
              <a:ext cx="2879640" cy="714600"/>
            </a:xfrm>
            <a:custGeom>
              <a:avLst/>
              <a:gdLst>
                <a:gd name="f0" fmla="val 0"/>
                <a:gd name="f1" fmla="val 2706"/>
                <a:gd name="f2" fmla="val 640"/>
                <a:gd name="f3" fmla="val 2700"/>
                <a:gd name="f4" fmla="val 2586"/>
                <a:gd name="f5" fmla="val 18"/>
                <a:gd name="f6" fmla="val 2470"/>
                <a:gd name="f7" fmla="val 38"/>
                <a:gd name="f8" fmla="val 2352"/>
                <a:gd name="f9" fmla="val 60"/>
                <a:gd name="f10" fmla="val 2230"/>
                <a:gd name="f11" fmla="val 82"/>
                <a:gd name="f12" fmla="val 2106"/>
                <a:gd name="f13" fmla="val 108"/>
                <a:gd name="f14" fmla="val 1978"/>
                <a:gd name="f15" fmla="val 134"/>
                <a:gd name="f16" fmla="val 1848"/>
                <a:gd name="f17" fmla="val 164"/>
                <a:gd name="f18" fmla="val 1714"/>
                <a:gd name="f19" fmla="val 194"/>
                <a:gd name="f20" fmla="val 1472"/>
                <a:gd name="f21" fmla="val 252"/>
                <a:gd name="f22" fmla="val 1236"/>
                <a:gd name="f23" fmla="val 304"/>
                <a:gd name="f24" fmla="val 1010"/>
                <a:gd name="f25" fmla="val 352"/>
                <a:gd name="f26" fmla="val 792"/>
                <a:gd name="f27" fmla="val 398"/>
                <a:gd name="f28" fmla="val 584"/>
                <a:gd name="f29" fmla="val 438"/>
                <a:gd name="f30" fmla="val 382"/>
                <a:gd name="f31" fmla="val 474"/>
                <a:gd name="f32" fmla="val 188"/>
                <a:gd name="f33" fmla="val 508"/>
                <a:gd name="f34" fmla="val 538"/>
                <a:gd name="f35" fmla="val 130"/>
                <a:gd name="f36" fmla="val 556"/>
                <a:gd name="f37" fmla="val 254"/>
                <a:gd name="f38" fmla="val 572"/>
                <a:gd name="f39" fmla="val 374"/>
                <a:gd name="f40" fmla="val 586"/>
                <a:gd name="f41" fmla="val 492"/>
                <a:gd name="f42" fmla="val 598"/>
                <a:gd name="f43" fmla="val 606"/>
                <a:gd name="f44" fmla="val 610"/>
                <a:gd name="f45" fmla="val 716"/>
                <a:gd name="f46" fmla="val 618"/>
                <a:gd name="f47" fmla="val 822"/>
                <a:gd name="f48" fmla="val 626"/>
                <a:gd name="f49" fmla="val 926"/>
                <a:gd name="f50" fmla="val 632"/>
                <a:gd name="f51" fmla="val 1028"/>
                <a:gd name="f52" fmla="val 636"/>
                <a:gd name="f53" fmla="val 1126"/>
                <a:gd name="f54" fmla="val 638"/>
                <a:gd name="f55" fmla="val 1220"/>
                <a:gd name="f56" fmla="val 1312"/>
                <a:gd name="f57" fmla="val 1402"/>
                <a:gd name="f58" fmla="val 1490"/>
                <a:gd name="f59" fmla="val 1574"/>
                <a:gd name="f60" fmla="val 1656"/>
                <a:gd name="f61" fmla="val 1734"/>
                <a:gd name="f62" fmla="val 620"/>
                <a:gd name="f63" fmla="val 1812"/>
                <a:gd name="f64" fmla="val 612"/>
                <a:gd name="f65" fmla="val 1886"/>
                <a:gd name="f66" fmla="val 602"/>
                <a:gd name="f67" fmla="val 1960"/>
                <a:gd name="f68" fmla="val 592"/>
                <a:gd name="f69" fmla="val 2030"/>
                <a:gd name="f70" fmla="val 580"/>
                <a:gd name="f71" fmla="val 2100"/>
                <a:gd name="f72" fmla="val 568"/>
                <a:gd name="f73" fmla="val 2166"/>
                <a:gd name="f74" fmla="val 554"/>
                <a:gd name="f75" fmla="val 2232"/>
                <a:gd name="f76" fmla="val 540"/>
                <a:gd name="f77" fmla="val 2296"/>
                <a:gd name="f78" fmla="val 524"/>
                <a:gd name="f79" fmla="val 2358"/>
                <a:gd name="f80" fmla="val 2418"/>
                <a:gd name="f81" fmla="val 490"/>
                <a:gd name="f82" fmla="val 2478"/>
                <a:gd name="f83" fmla="val 472"/>
                <a:gd name="f84" fmla="val 2592"/>
                <a:gd name="f85" fmla="val 432"/>
                <a:gd name="f86" fmla="val 2702"/>
                <a:gd name="f87" fmla="val 390"/>
                <a:gd name="f88" fmla="val 388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706" h="640">
                  <a:moveTo>
                    <a:pt x="f3" y="f0"/>
                  </a:moveTo>
                  <a:lnTo>
                    <a:pt x="f3" y="f0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0" y="f34"/>
                  </a:lnTo>
                  <a:lnTo>
                    <a:pt x="f0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2"/>
                  </a:lnTo>
                  <a:lnTo>
                    <a:pt x="f56" y="f2"/>
                  </a:lnTo>
                  <a:lnTo>
                    <a:pt x="f57" y="f54"/>
                  </a:lnTo>
                  <a:lnTo>
                    <a:pt x="f58" y="f52"/>
                  </a:lnTo>
                  <a:lnTo>
                    <a:pt x="f59" y="f50"/>
                  </a:lnTo>
                  <a:lnTo>
                    <a:pt x="f60" y="f48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33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6" y="f87"/>
                  </a:lnTo>
                  <a:lnTo>
                    <a:pt x="f1" y="f88"/>
                  </a:lnTo>
                  <a:lnTo>
                    <a:pt x="f1" y="f88"/>
                  </a:lnTo>
                  <a:lnTo>
                    <a:pt x="f1" y="f0"/>
                  </a:lnTo>
                  <a:lnTo>
                    <a:pt x="f1" y="f0"/>
                  </a:lnTo>
                  <a:lnTo>
                    <a:pt x="f3" y="f0"/>
                  </a:lnTo>
                  <a:lnTo>
                    <a:pt x="f3" y="f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2" name="Freeform 18"/>
            <p:cNvSpPr/>
            <p:nvPr/>
          </p:nvSpPr>
          <p:spPr>
            <a:xfrm>
              <a:off x="2622240" y="5370840"/>
              <a:ext cx="5551200" cy="851040"/>
            </a:xfrm>
            <a:custGeom>
              <a:avLst/>
              <a:gdLst>
                <a:gd name="f0" fmla="val 0"/>
                <a:gd name="f1" fmla="val 5216"/>
                <a:gd name="f2" fmla="val 762"/>
                <a:gd name="f3" fmla="val 714"/>
                <a:gd name="f4" fmla="val 5102"/>
                <a:gd name="f5" fmla="val 700"/>
                <a:gd name="f6" fmla="val 4984"/>
                <a:gd name="f7" fmla="val 686"/>
                <a:gd name="f8" fmla="val 4738"/>
                <a:gd name="f9" fmla="val 652"/>
                <a:gd name="f10" fmla="val 4478"/>
                <a:gd name="f11" fmla="val 610"/>
                <a:gd name="f12" fmla="val 4204"/>
                <a:gd name="f13" fmla="val 564"/>
                <a:gd name="f14" fmla="val 3914"/>
                <a:gd name="f15" fmla="val 508"/>
                <a:gd name="f16" fmla="val 3608"/>
                <a:gd name="f17" fmla="val 446"/>
                <a:gd name="f18" fmla="val 3286"/>
                <a:gd name="f19" fmla="val 374"/>
                <a:gd name="f20" fmla="val 2946"/>
                <a:gd name="f21" fmla="val 296"/>
                <a:gd name="f22" fmla="val 2812"/>
                <a:gd name="f23" fmla="val 266"/>
                <a:gd name="f24" fmla="val 2682"/>
                <a:gd name="f25" fmla="val 236"/>
                <a:gd name="f26" fmla="val 2556"/>
                <a:gd name="f27" fmla="val 210"/>
                <a:gd name="f28" fmla="val 2430"/>
                <a:gd name="f29" fmla="val 184"/>
                <a:gd name="f30" fmla="val 2308"/>
                <a:gd name="f31" fmla="val 162"/>
                <a:gd name="f32" fmla="val 2190"/>
                <a:gd name="f33" fmla="val 140"/>
                <a:gd name="f34" fmla="val 2074"/>
                <a:gd name="f35" fmla="val 120"/>
                <a:gd name="f36" fmla="val 1960"/>
                <a:gd name="f37" fmla="val 102"/>
                <a:gd name="f38" fmla="val 1850"/>
                <a:gd name="f39" fmla="val 86"/>
                <a:gd name="f40" fmla="val 1740"/>
                <a:gd name="f41" fmla="val 72"/>
                <a:gd name="f42" fmla="val 1532"/>
                <a:gd name="f43" fmla="val 46"/>
                <a:gd name="f44" fmla="val 1334"/>
                <a:gd name="f45" fmla="val 28"/>
                <a:gd name="f46" fmla="val 1148"/>
                <a:gd name="f47" fmla="val 14"/>
                <a:gd name="f48" fmla="val 970"/>
                <a:gd name="f49" fmla="val 4"/>
                <a:gd name="f50" fmla="val 802"/>
                <a:gd name="f51" fmla="val 644"/>
                <a:gd name="f52" fmla="val 496"/>
                <a:gd name="f53" fmla="val 358"/>
                <a:gd name="f54" fmla="val 10"/>
                <a:gd name="f55" fmla="val 230"/>
                <a:gd name="f56" fmla="val 20"/>
                <a:gd name="f57" fmla="val 110"/>
                <a:gd name="f58" fmla="val 32"/>
                <a:gd name="f59" fmla="val 48"/>
                <a:gd name="f60" fmla="val 154"/>
                <a:gd name="f61" fmla="val 66"/>
                <a:gd name="f62" fmla="val 314"/>
                <a:gd name="f63" fmla="val 480"/>
                <a:gd name="f64" fmla="val 112"/>
                <a:gd name="f65" fmla="val 830"/>
                <a:gd name="f66" fmla="val 174"/>
                <a:gd name="f67" fmla="val 1014"/>
                <a:gd name="f68" fmla="val 1206"/>
                <a:gd name="f69" fmla="val 250"/>
                <a:gd name="f70" fmla="val 1402"/>
                <a:gd name="f71" fmla="val 1756"/>
                <a:gd name="f72" fmla="val 378"/>
                <a:gd name="f73" fmla="val 2092"/>
                <a:gd name="f74" fmla="val 450"/>
                <a:gd name="f75" fmla="val 2408"/>
                <a:gd name="f76" fmla="val 516"/>
                <a:gd name="f77" fmla="val 2562"/>
                <a:gd name="f78" fmla="val 544"/>
                <a:gd name="f79" fmla="val 2708"/>
                <a:gd name="f80" fmla="val 572"/>
                <a:gd name="f81" fmla="val 2852"/>
                <a:gd name="f82" fmla="val 598"/>
                <a:gd name="f83" fmla="val 2992"/>
                <a:gd name="f84" fmla="val 620"/>
                <a:gd name="f85" fmla="val 3128"/>
                <a:gd name="f86" fmla="val 642"/>
                <a:gd name="f87" fmla="val 3260"/>
                <a:gd name="f88" fmla="val 662"/>
                <a:gd name="f89" fmla="val 3388"/>
                <a:gd name="f90" fmla="val 678"/>
                <a:gd name="f91" fmla="val 3512"/>
                <a:gd name="f92" fmla="val 694"/>
                <a:gd name="f93" fmla="val 3632"/>
                <a:gd name="f94" fmla="val 708"/>
                <a:gd name="f95" fmla="val 3750"/>
                <a:gd name="f96" fmla="val 722"/>
                <a:gd name="f97" fmla="val 3864"/>
                <a:gd name="f98" fmla="val 732"/>
                <a:gd name="f99" fmla="val 3974"/>
                <a:gd name="f100" fmla="val 740"/>
                <a:gd name="f101" fmla="val 4080"/>
                <a:gd name="f102" fmla="val 748"/>
                <a:gd name="f103" fmla="val 4184"/>
                <a:gd name="f104" fmla="val 754"/>
                <a:gd name="f105" fmla="val 4286"/>
                <a:gd name="f106" fmla="val 758"/>
                <a:gd name="f107" fmla="val 4384"/>
                <a:gd name="f108" fmla="val 4570"/>
                <a:gd name="f109" fmla="val 4660"/>
                <a:gd name="f110" fmla="val 760"/>
                <a:gd name="f111" fmla="val 4746"/>
                <a:gd name="f112" fmla="val 4830"/>
                <a:gd name="f113" fmla="val 4912"/>
                <a:gd name="f114" fmla="val 4992"/>
                <a:gd name="f115" fmla="val 5068"/>
                <a:gd name="f116" fmla="val 5144"/>
                <a:gd name="f117" fmla="val 72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216" h="762">
                  <a:moveTo>
                    <a:pt x="f1" y="f3"/>
                  </a:moveTo>
                  <a:lnTo>
                    <a:pt x="f1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0"/>
                  </a:lnTo>
                  <a:lnTo>
                    <a:pt x="f51" y="f0"/>
                  </a:lnTo>
                  <a:lnTo>
                    <a:pt x="f52" y="f49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0" y="f59"/>
                  </a:lnTo>
                  <a:lnTo>
                    <a:pt x="f0" y="f59"/>
                  </a:lnTo>
                  <a:lnTo>
                    <a:pt x="f60" y="f61"/>
                  </a:lnTo>
                  <a:lnTo>
                    <a:pt x="f62" y="f39"/>
                  </a:lnTo>
                  <a:lnTo>
                    <a:pt x="f63" y="f64"/>
                  </a:lnTo>
                  <a:lnTo>
                    <a:pt x="f9" y="f33"/>
                  </a:lnTo>
                  <a:lnTo>
                    <a:pt x="f65" y="f66"/>
                  </a:lnTo>
                  <a:lnTo>
                    <a:pt x="f67" y="f27"/>
                  </a:lnTo>
                  <a:lnTo>
                    <a:pt x="f68" y="f69"/>
                  </a:lnTo>
                  <a:lnTo>
                    <a:pt x="f70" y="f21"/>
                  </a:lnTo>
                  <a:lnTo>
                    <a:pt x="f70" y="f21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2"/>
                  </a:lnTo>
                  <a:lnTo>
                    <a:pt x="f10" y="f2"/>
                  </a:lnTo>
                  <a:lnTo>
                    <a:pt x="f108" y="f2"/>
                  </a:lnTo>
                  <a:lnTo>
                    <a:pt x="f109" y="f110"/>
                  </a:lnTo>
                  <a:lnTo>
                    <a:pt x="f111" y="f106"/>
                  </a:lnTo>
                  <a:lnTo>
                    <a:pt x="f112" y="f104"/>
                  </a:lnTo>
                  <a:lnTo>
                    <a:pt x="f113" y="f102"/>
                  </a:lnTo>
                  <a:lnTo>
                    <a:pt x="f114" y="f100"/>
                  </a:lnTo>
                  <a:lnTo>
                    <a:pt x="f115" y="f98"/>
                  </a:lnTo>
                  <a:lnTo>
                    <a:pt x="f116" y="f117"/>
                  </a:lnTo>
                  <a:lnTo>
                    <a:pt x="f1" y="f3"/>
                  </a:lnTo>
                  <a:lnTo>
                    <a:pt x="f1" y="f3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3" name="Freeform 22"/>
            <p:cNvSpPr/>
            <p:nvPr/>
          </p:nvSpPr>
          <p:spPr>
            <a:xfrm>
              <a:off x="2832119" y="5383080"/>
              <a:ext cx="5474520" cy="775080"/>
            </a:xfrm>
            <a:custGeom>
              <a:avLst/>
              <a:gdLst>
                <a:gd name="f0" fmla="val 0"/>
                <a:gd name="f1" fmla="val 5144"/>
                <a:gd name="f2" fmla="val 694"/>
                <a:gd name="f3" fmla="val 70"/>
                <a:gd name="f4" fmla="val 18"/>
                <a:gd name="f5" fmla="val 66"/>
                <a:gd name="f6" fmla="val 72"/>
                <a:gd name="f7" fmla="val 56"/>
                <a:gd name="f8" fmla="val 164"/>
                <a:gd name="f9" fmla="val 42"/>
                <a:gd name="f10" fmla="val 224"/>
                <a:gd name="f11" fmla="val 34"/>
                <a:gd name="f12" fmla="val 294"/>
                <a:gd name="f13" fmla="val 26"/>
                <a:gd name="f14" fmla="val 372"/>
                <a:gd name="f15" fmla="val 20"/>
                <a:gd name="f16" fmla="val 462"/>
                <a:gd name="f17" fmla="val 14"/>
                <a:gd name="f18" fmla="val 560"/>
                <a:gd name="f19" fmla="val 8"/>
                <a:gd name="f20" fmla="val 670"/>
                <a:gd name="f21" fmla="val 4"/>
                <a:gd name="f22" fmla="val 790"/>
                <a:gd name="f23" fmla="val 2"/>
                <a:gd name="f24" fmla="val 920"/>
                <a:gd name="f25" fmla="val 1060"/>
                <a:gd name="f26" fmla="val 1210"/>
                <a:gd name="f27" fmla="val 6"/>
                <a:gd name="f28" fmla="val 1372"/>
                <a:gd name="f29" fmla="val 1544"/>
                <a:gd name="f30" fmla="val 24"/>
                <a:gd name="f31" fmla="val 1726"/>
                <a:gd name="f32" fmla="val 40"/>
                <a:gd name="f33" fmla="val 1920"/>
                <a:gd name="f34" fmla="val 58"/>
                <a:gd name="f35" fmla="val 2126"/>
                <a:gd name="f36" fmla="val 80"/>
                <a:gd name="f37" fmla="val 2342"/>
                <a:gd name="f38" fmla="val 106"/>
                <a:gd name="f39" fmla="val 2570"/>
                <a:gd name="f40" fmla="val 138"/>
                <a:gd name="f41" fmla="val 2808"/>
                <a:gd name="f42" fmla="val 174"/>
                <a:gd name="f43" fmla="val 3058"/>
                <a:gd name="f44" fmla="val 216"/>
                <a:gd name="f45" fmla="val 3320"/>
                <a:gd name="f46" fmla="val 266"/>
                <a:gd name="f47" fmla="val 3594"/>
                <a:gd name="f48" fmla="val 320"/>
                <a:gd name="f49" fmla="val 3880"/>
                <a:gd name="f50" fmla="val 380"/>
                <a:gd name="f51" fmla="val 4178"/>
                <a:gd name="f52" fmla="val 448"/>
                <a:gd name="f53" fmla="val 4488"/>
                <a:gd name="f54" fmla="val 522"/>
                <a:gd name="f55" fmla="val 4810"/>
                <a:gd name="f56" fmla="val 60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144" h="694">
                  <a:moveTo>
                    <a:pt x="f0" y="f3"/>
                  </a:moveTo>
                  <a:lnTo>
                    <a:pt x="f0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0"/>
                  </a:lnTo>
                  <a:lnTo>
                    <a:pt x="f25" y="f23"/>
                  </a:lnTo>
                  <a:lnTo>
                    <a:pt x="f26" y="f27"/>
                  </a:lnTo>
                  <a:lnTo>
                    <a:pt x="f28" y="f17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1" y="f2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4" name="Freeform 26"/>
            <p:cNvSpPr/>
            <p:nvPr/>
          </p:nvSpPr>
          <p:spPr>
            <a:xfrm>
              <a:off x="5616360" y="5369760"/>
              <a:ext cx="3311999" cy="651960"/>
            </a:xfrm>
            <a:custGeom>
              <a:avLst/>
              <a:gdLst>
                <a:gd name="f0" fmla="val 360"/>
                <a:gd name="f1" fmla="val 0"/>
                <a:gd name="f2" fmla="val 3112"/>
                <a:gd name="f3" fmla="val 584"/>
                <a:gd name="f4" fmla="val 90"/>
                <a:gd name="f5" fmla="val 560"/>
                <a:gd name="f6" fmla="val 336"/>
                <a:gd name="f7" fmla="val 498"/>
                <a:gd name="f8" fmla="val 506"/>
                <a:gd name="f9" fmla="val 456"/>
                <a:gd name="f10" fmla="val 702"/>
                <a:gd name="f11" fmla="val 410"/>
                <a:gd name="f12" fmla="val 920"/>
                <a:gd name="f13" fmla="val 1154"/>
                <a:gd name="f14" fmla="val 306"/>
                <a:gd name="f15" fmla="val 1402"/>
                <a:gd name="f16" fmla="val 254"/>
                <a:gd name="f17" fmla="val 1656"/>
                <a:gd name="f18" fmla="val 202"/>
                <a:gd name="f19" fmla="val 1916"/>
                <a:gd name="f20" fmla="val 154"/>
                <a:gd name="f21" fmla="val 2174"/>
                <a:gd name="f22" fmla="val 108"/>
                <a:gd name="f23" fmla="val 2302"/>
                <a:gd name="f24" fmla="val 88"/>
                <a:gd name="f25" fmla="val 2426"/>
                <a:gd name="f26" fmla="val 68"/>
                <a:gd name="f27" fmla="val 2550"/>
                <a:gd name="f28" fmla="val 52"/>
                <a:gd name="f29" fmla="val 2670"/>
                <a:gd name="f30" fmla="val 36"/>
                <a:gd name="f31" fmla="val 2788"/>
                <a:gd name="f32" fmla="val 24"/>
                <a:gd name="f33" fmla="val 2900"/>
                <a:gd name="f34" fmla="val 14"/>
                <a:gd name="f35" fmla="val 3008"/>
                <a:gd name="f36" fmla="val 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112" h="584">
                  <a:moveTo>
                    <a:pt x="f1" y="f3"/>
                  </a:moveTo>
                  <a:lnTo>
                    <a:pt x="f1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0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2" y="f1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5" name="Freeform 10"/>
            <p:cNvSpPr/>
            <p:nvPr/>
          </p:nvSpPr>
          <p:spPr>
            <a:xfrm>
              <a:off x="211680" y="5353920"/>
              <a:ext cx="8723160" cy="1331280"/>
            </a:xfrm>
            <a:custGeom>
              <a:avLst/>
              <a:gdLst>
                <a:gd name="f0" fmla="val 0"/>
                <a:gd name="f1" fmla="val 8196"/>
                <a:gd name="f2" fmla="val 1192"/>
                <a:gd name="f3" fmla="val 8192"/>
                <a:gd name="f4" fmla="val 512"/>
                <a:gd name="f5" fmla="val 8116"/>
                <a:gd name="f6" fmla="val 542"/>
                <a:gd name="f7" fmla="val 8040"/>
                <a:gd name="f8" fmla="val 570"/>
                <a:gd name="f9" fmla="val 7960"/>
                <a:gd name="f10" fmla="val 596"/>
                <a:gd name="f11" fmla="val 7878"/>
                <a:gd name="f12" fmla="val 620"/>
                <a:gd name="f13" fmla="val 7794"/>
                <a:gd name="f14" fmla="val 644"/>
                <a:gd name="f15" fmla="val 7706"/>
                <a:gd name="f16" fmla="val 666"/>
                <a:gd name="f17" fmla="val 7616"/>
                <a:gd name="f18" fmla="val 684"/>
                <a:gd name="f19" fmla="val 7522"/>
                <a:gd name="f20" fmla="val 702"/>
                <a:gd name="f21" fmla="val 7424"/>
                <a:gd name="f22" fmla="val 718"/>
                <a:gd name="f23" fmla="val 7322"/>
                <a:gd name="f24" fmla="val 730"/>
                <a:gd name="f25" fmla="val 7216"/>
                <a:gd name="f26" fmla="val 742"/>
                <a:gd name="f27" fmla="val 7106"/>
                <a:gd name="f28" fmla="val 750"/>
                <a:gd name="f29" fmla="val 6992"/>
                <a:gd name="f30" fmla="val 758"/>
                <a:gd name="f31" fmla="val 6872"/>
                <a:gd name="f32" fmla="val 762"/>
                <a:gd name="f33" fmla="val 6748"/>
                <a:gd name="f34" fmla="val 6618"/>
                <a:gd name="f35" fmla="val 760"/>
                <a:gd name="f36" fmla="val 6482"/>
                <a:gd name="f37" fmla="val 756"/>
                <a:gd name="f38" fmla="val 6342"/>
                <a:gd name="f39" fmla="val 6196"/>
                <a:gd name="f40" fmla="val 740"/>
                <a:gd name="f41" fmla="val 6042"/>
                <a:gd name="f42" fmla="val 726"/>
                <a:gd name="f43" fmla="val 5882"/>
                <a:gd name="f44" fmla="val 710"/>
                <a:gd name="f45" fmla="val 5716"/>
                <a:gd name="f46" fmla="val 690"/>
                <a:gd name="f47" fmla="val 5544"/>
                <a:gd name="f48" fmla="val 668"/>
                <a:gd name="f49" fmla="val 5364"/>
                <a:gd name="f50" fmla="val 642"/>
                <a:gd name="f51" fmla="val 5176"/>
                <a:gd name="f52" fmla="val 612"/>
                <a:gd name="f53" fmla="val 4982"/>
                <a:gd name="f54" fmla="val 578"/>
                <a:gd name="f55" fmla="val 4778"/>
                <a:gd name="f56" fmla="val 540"/>
                <a:gd name="f57" fmla="val 4568"/>
                <a:gd name="f58" fmla="val 500"/>
                <a:gd name="f59" fmla="val 4348"/>
                <a:gd name="f60" fmla="val 454"/>
                <a:gd name="f61" fmla="val 4122"/>
                <a:gd name="f62" fmla="val 406"/>
                <a:gd name="f63" fmla="val 3886"/>
                <a:gd name="f64" fmla="val 354"/>
                <a:gd name="f65" fmla="val 3640"/>
                <a:gd name="f66" fmla="val 296"/>
                <a:gd name="f67" fmla="val 3396"/>
                <a:gd name="f68" fmla="val 240"/>
                <a:gd name="f69" fmla="val 3160"/>
                <a:gd name="f70" fmla="val 192"/>
                <a:gd name="f71" fmla="val 2934"/>
                <a:gd name="f72" fmla="val 148"/>
                <a:gd name="f73" fmla="val 2718"/>
                <a:gd name="f74" fmla="val 112"/>
                <a:gd name="f75" fmla="val 2512"/>
                <a:gd name="f76" fmla="val 82"/>
                <a:gd name="f77" fmla="val 2314"/>
                <a:gd name="f78" fmla="val 56"/>
                <a:gd name="f79" fmla="val 2126"/>
                <a:gd name="f80" fmla="val 36"/>
                <a:gd name="f81" fmla="val 1948"/>
                <a:gd name="f82" fmla="val 20"/>
                <a:gd name="f83" fmla="val 1776"/>
                <a:gd name="f84" fmla="val 10"/>
                <a:gd name="f85" fmla="val 1616"/>
                <a:gd name="f86" fmla="val 2"/>
                <a:gd name="f87" fmla="val 1462"/>
                <a:gd name="f88" fmla="val 1318"/>
                <a:gd name="f89" fmla="val 1182"/>
                <a:gd name="f90" fmla="val 4"/>
                <a:gd name="f91" fmla="val 1054"/>
                <a:gd name="f92" fmla="val 934"/>
                <a:gd name="f93" fmla="val 822"/>
                <a:gd name="f94" fmla="val 30"/>
                <a:gd name="f95" fmla="val 716"/>
                <a:gd name="f96" fmla="val 44"/>
                <a:gd name="f97" fmla="val 58"/>
                <a:gd name="f98" fmla="val 530"/>
                <a:gd name="f99" fmla="val 74"/>
                <a:gd name="f100" fmla="val 450"/>
                <a:gd name="f101" fmla="val 92"/>
                <a:gd name="f102" fmla="val 374"/>
                <a:gd name="f103" fmla="val 108"/>
                <a:gd name="f104" fmla="val 308"/>
                <a:gd name="f105" fmla="val 126"/>
                <a:gd name="f106" fmla="val 248"/>
                <a:gd name="f107" fmla="val 144"/>
                <a:gd name="f108" fmla="val 194"/>
                <a:gd name="f109" fmla="val 160"/>
                <a:gd name="f110" fmla="val 176"/>
                <a:gd name="f111" fmla="val 48"/>
                <a:gd name="f112" fmla="val 216"/>
                <a:gd name="f113" fmla="val 12"/>
                <a:gd name="f114" fmla="val 234"/>
                <a:gd name="f115" fmla="val 1186"/>
                <a:gd name="f116" fmla="val 51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8196" h="1192">
                  <a:moveTo>
                    <a:pt x="f3" y="f4"/>
                  </a:moveTo>
                  <a:lnTo>
                    <a:pt x="f3" y="f4"/>
                  </a:lnTo>
                  <a:lnTo>
                    <a:pt x="f5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2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0"/>
                  </a:lnTo>
                  <a:lnTo>
                    <a:pt x="f88" y="f0"/>
                  </a:lnTo>
                  <a:lnTo>
                    <a:pt x="f89" y="f90"/>
                  </a:lnTo>
                  <a:lnTo>
                    <a:pt x="f91" y="f84"/>
                  </a:lnTo>
                  <a:lnTo>
                    <a:pt x="f92" y="f8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12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72" y="f110"/>
                  </a:lnTo>
                  <a:lnTo>
                    <a:pt x="f103" y="f7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0" y="f68"/>
                  </a:lnTo>
                  <a:lnTo>
                    <a:pt x="f0" y="f2"/>
                  </a:lnTo>
                  <a:lnTo>
                    <a:pt x="f3" y="f2"/>
                  </a:lnTo>
                  <a:lnTo>
                    <a:pt x="f3" y="f2"/>
                  </a:lnTo>
                  <a:lnTo>
                    <a:pt x="f1" y="f115"/>
                  </a:lnTo>
                  <a:lnTo>
                    <a:pt x="f1" y="f115"/>
                  </a:lnTo>
                  <a:lnTo>
                    <a:pt x="f1" y="f116"/>
                  </a:lnTo>
                  <a:lnTo>
                    <a:pt x="f1" y="f116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</p:grpSp>
      <p:sp>
        <p:nvSpPr>
          <p:cNvPr id="16" name="Title 1"/>
          <p:cNvSpPr txBox="1">
            <a:spLocks noGrp="1"/>
          </p:cNvSpPr>
          <p:nvPr>
            <p:ph type="title"/>
          </p:nvPr>
        </p:nvSpPr>
        <p:spPr>
          <a:xfrm>
            <a:off x="685799" y="1600200"/>
            <a:ext cx="7772039" cy="1779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s-ES"/>
              <a:t>Pulse para editar el formato del texto de títuloHaga clic para modificar el estilo de título del patrón</a:t>
            </a:r>
          </a:p>
        </p:txBody>
      </p:sp>
      <p:sp>
        <p:nvSpPr>
          <p:cNvPr id="17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163840" y="6250319"/>
            <a:ext cx="37864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s-ES" sz="1800" b="0" i="0" u="none" strike="noStrike" kern="1200" spc="0">
                <a:solidFill>
                  <a:srgbClr val="000000"/>
                </a:solidFill>
                <a:latin typeface="Candara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F799B6DB-6697-4717-97E0-DB53AC63BE58}" type="datetime1">
              <a:rPr lang="en-US" smtClean="0"/>
              <a:t>9/9/2026</a:t>
            </a:fld>
            <a:endParaRPr lang="es-ES"/>
          </a:p>
        </p:txBody>
      </p:sp>
      <p:sp>
        <p:nvSpPr>
          <p:cNvPr id="18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193680" y="6250319"/>
            <a:ext cx="37864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s-ES" sz="1800" b="0" i="0" u="none" strike="noStrike" kern="1200" spc="0">
                <a:solidFill>
                  <a:srgbClr val="000000"/>
                </a:solidFill>
                <a:latin typeface="Candara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19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3990960" y="6250319"/>
            <a:ext cx="1161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s-ES" sz="1800" b="0" i="0" u="none" strike="noStrike" kern="1200" spc="0">
                <a:solidFill>
                  <a:srgbClr val="000000"/>
                </a:solidFill>
                <a:latin typeface="Candara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657C2073-7393-410B-BFAC-56FD08B9AD66}" type="slidenum">
              <a:t>‹Nº›</a:t>
            </a:fld>
            <a:endParaRPr lang="es-ES"/>
          </a:p>
        </p:txBody>
      </p:sp>
      <p:sp>
        <p:nvSpPr>
          <p:cNvPr id="20" name="19 Marcador de texto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es-ES" sz="4400" b="0" i="0" u="none" strike="noStrike" kern="1200" spc="0">
          <a:ln>
            <a:noFill/>
          </a:ln>
          <a:solidFill>
            <a:srgbClr val="FFFFFF"/>
          </a:solidFill>
          <a:latin typeface="Candara" pitchFamily="18"/>
          <a:ea typeface="Microsoft YaHei" pitchFamily="2"/>
          <a:cs typeface="Lucida Sans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es-ES" sz="2400" b="0" i="0" u="none" strike="noStrike" kern="1200" spc="0">
          <a:ln>
            <a:noFill/>
          </a:ln>
          <a:solidFill>
            <a:srgbClr val="073E87"/>
          </a:solidFill>
          <a:latin typeface="Candara" pitchFamily="18"/>
          <a:ea typeface="Microsoft YaHei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3"/>
          <p:cNvSpPr/>
          <p:nvPr/>
        </p:nvSpPr>
        <p:spPr>
          <a:xfrm>
            <a:off x="228600" y="228600"/>
            <a:ext cx="8695440" cy="246851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grpSp>
        <p:nvGrpSpPr>
          <p:cNvPr id="3" name="Group 15"/>
          <p:cNvGrpSpPr/>
          <p:nvPr/>
        </p:nvGrpSpPr>
        <p:grpSpPr>
          <a:xfrm>
            <a:off x="211680" y="1679399"/>
            <a:ext cx="8723160" cy="1329480"/>
            <a:chOff x="211680" y="1679399"/>
            <a:chExt cx="8723160" cy="1329480"/>
          </a:xfrm>
        </p:grpSpPr>
        <p:sp>
          <p:nvSpPr>
            <p:cNvPr id="4" name="Freeform 14"/>
            <p:cNvSpPr/>
            <p:nvPr/>
          </p:nvSpPr>
          <p:spPr>
            <a:xfrm>
              <a:off x="6047279" y="1824479"/>
              <a:ext cx="2876040" cy="713520"/>
            </a:xfrm>
            <a:custGeom>
              <a:avLst/>
              <a:gdLst>
                <a:gd name="f0" fmla="val 0"/>
                <a:gd name="f1" fmla="val 2706"/>
                <a:gd name="f2" fmla="val 640"/>
                <a:gd name="f3" fmla="val 2700"/>
                <a:gd name="f4" fmla="val 2586"/>
                <a:gd name="f5" fmla="val 18"/>
                <a:gd name="f6" fmla="val 2470"/>
                <a:gd name="f7" fmla="val 38"/>
                <a:gd name="f8" fmla="val 2352"/>
                <a:gd name="f9" fmla="val 60"/>
                <a:gd name="f10" fmla="val 2230"/>
                <a:gd name="f11" fmla="val 82"/>
                <a:gd name="f12" fmla="val 2106"/>
                <a:gd name="f13" fmla="val 108"/>
                <a:gd name="f14" fmla="val 1978"/>
                <a:gd name="f15" fmla="val 134"/>
                <a:gd name="f16" fmla="val 1848"/>
                <a:gd name="f17" fmla="val 164"/>
                <a:gd name="f18" fmla="val 1714"/>
                <a:gd name="f19" fmla="val 194"/>
                <a:gd name="f20" fmla="val 1472"/>
                <a:gd name="f21" fmla="val 252"/>
                <a:gd name="f22" fmla="val 1236"/>
                <a:gd name="f23" fmla="val 304"/>
                <a:gd name="f24" fmla="val 1010"/>
                <a:gd name="f25" fmla="val 352"/>
                <a:gd name="f26" fmla="val 792"/>
                <a:gd name="f27" fmla="val 398"/>
                <a:gd name="f28" fmla="val 584"/>
                <a:gd name="f29" fmla="val 438"/>
                <a:gd name="f30" fmla="val 382"/>
                <a:gd name="f31" fmla="val 474"/>
                <a:gd name="f32" fmla="val 188"/>
                <a:gd name="f33" fmla="val 508"/>
                <a:gd name="f34" fmla="val 538"/>
                <a:gd name="f35" fmla="val 130"/>
                <a:gd name="f36" fmla="val 556"/>
                <a:gd name="f37" fmla="val 254"/>
                <a:gd name="f38" fmla="val 572"/>
                <a:gd name="f39" fmla="val 374"/>
                <a:gd name="f40" fmla="val 586"/>
                <a:gd name="f41" fmla="val 492"/>
                <a:gd name="f42" fmla="val 598"/>
                <a:gd name="f43" fmla="val 606"/>
                <a:gd name="f44" fmla="val 610"/>
                <a:gd name="f45" fmla="val 716"/>
                <a:gd name="f46" fmla="val 618"/>
                <a:gd name="f47" fmla="val 822"/>
                <a:gd name="f48" fmla="val 626"/>
                <a:gd name="f49" fmla="val 926"/>
                <a:gd name="f50" fmla="val 632"/>
                <a:gd name="f51" fmla="val 1028"/>
                <a:gd name="f52" fmla="val 636"/>
                <a:gd name="f53" fmla="val 1126"/>
                <a:gd name="f54" fmla="val 638"/>
                <a:gd name="f55" fmla="val 1220"/>
                <a:gd name="f56" fmla="val 1312"/>
                <a:gd name="f57" fmla="val 1402"/>
                <a:gd name="f58" fmla="val 1490"/>
                <a:gd name="f59" fmla="val 1574"/>
                <a:gd name="f60" fmla="val 1656"/>
                <a:gd name="f61" fmla="val 1734"/>
                <a:gd name="f62" fmla="val 620"/>
                <a:gd name="f63" fmla="val 1812"/>
                <a:gd name="f64" fmla="val 612"/>
                <a:gd name="f65" fmla="val 1886"/>
                <a:gd name="f66" fmla="val 602"/>
                <a:gd name="f67" fmla="val 1960"/>
                <a:gd name="f68" fmla="val 592"/>
                <a:gd name="f69" fmla="val 2030"/>
                <a:gd name="f70" fmla="val 580"/>
                <a:gd name="f71" fmla="val 2100"/>
                <a:gd name="f72" fmla="val 568"/>
                <a:gd name="f73" fmla="val 2166"/>
                <a:gd name="f74" fmla="val 554"/>
                <a:gd name="f75" fmla="val 2232"/>
                <a:gd name="f76" fmla="val 540"/>
                <a:gd name="f77" fmla="val 2296"/>
                <a:gd name="f78" fmla="val 524"/>
                <a:gd name="f79" fmla="val 2358"/>
                <a:gd name="f80" fmla="val 2418"/>
                <a:gd name="f81" fmla="val 490"/>
                <a:gd name="f82" fmla="val 2478"/>
                <a:gd name="f83" fmla="val 472"/>
                <a:gd name="f84" fmla="val 2592"/>
                <a:gd name="f85" fmla="val 432"/>
                <a:gd name="f86" fmla="val 2702"/>
                <a:gd name="f87" fmla="val 390"/>
                <a:gd name="f88" fmla="val 388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706" h="640">
                  <a:moveTo>
                    <a:pt x="f3" y="f0"/>
                  </a:moveTo>
                  <a:lnTo>
                    <a:pt x="f3" y="f0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0" y="f34"/>
                  </a:lnTo>
                  <a:lnTo>
                    <a:pt x="f0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2"/>
                  </a:lnTo>
                  <a:lnTo>
                    <a:pt x="f56" y="f2"/>
                  </a:lnTo>
                  <a:lnTo>
                    <a:pt x="f57" y="f54"/>
                  </a:lnTo>
                  <a:lnTo>
                    <a:pt x="f58" y="f52"/>
                  </a:lnTo>
                  <a:lnTo>
                    <a:pt x="f59" y="f50"/>
                  </a:lnTo>
                  <a:lnTo>
                    <a:pt x="f60" y="f48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33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6" y="f87"/>
                  </a:lnTo>
                  <a:lnTo>
                    <a:pt x="f1" y="f88"/>
                  </a:lnTo>
                  <a:lnTo>
                    <a:pt x="f1" y="f88"/>
                  </a:lnTo>
                  <a:lnTo>
                    <a:pt x="f1" y="f0"/>
                  </a:lnTo>
                  <a:lnTo>
                    <a:pt x="f1" y="f0"/>
                  </a:lnTo>
                  <a:lnTo>
                    <a:pt x="f3" y="f0"/>
                  </a:lnTo>
                  <a:lnTo>
                    <a:pt x="f3" y="f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5" name="Freeform 18"/>
            <p:cNvSpPr/>
            <p:nvPr/>
          </p:nvSpPr>
          <p:spPr>
            <a:xfrm>
              <a:off x="2619360" y="1696320"/>
              <a:ext cx="5544000" cy="849600"/>
            </a:xfrm>
            <a:custGeom>
              <a:avLst/>
              <a:gdLst>
                <a:gd name="f0" fmla="val 0"/>
                <a:gd name="f1" fmla="val 5216"/>
                <a:gd name="f2" fmla="val 762"/>
                <a:gd name="f3" fmla="val 714"/>
                <a:gd name="f4" fmla="val 5102"/>
                <a:gd name="f5" fmla="val 700"/>
                <a:gd name="f6" fmla="val 4984"/>
                <a:gd name="f7" fmla="val 686"/>
                <a:gd name="f8" fmla="val 4738"/>
                <a:gd name="f9" fmla="val 652"/>
                <a:gd name="f10" fmla="val 4478"/>
                <a:gd name="f11" fmla="val 610"/>
                <a:gd name="f12" fmla="val 4204"/>
                <a:gd name="f13" fmla="val 564"/>
                <a:gd name="f14" fmla="val 3914"/>
                <a:gd name="f15" fmla="val 508"/>
                <a:gd name="f16" fmla="val 3608"/>
                <a:gd name="f17" fmla="val 446"/>
                <a:gd name="f18" fmla="val 3286"/>
                <a:gd name="f19" fmla="val 374"/>
                <a:gd name="f20" fmla="val 2946"/>
                <a:gd name="f21" fmla="val 296"/>
                <a:gd name="f22" fmla="val 2812"/>
                <a:gd name="f23" fmla="val 266"/>
                <a:gd name="f24" fmla="val 2682"/>
                <a:gd name="f25" fmla="val 236"/>
                <a:gd name="f26" fmla="val 2556"/>
                <a:gd name="f27" fmla="val 210"/>
                <a:gd name="f28" fmla="val 2430"/>
                <a:gd name="f29" fmla="val 184"/>
                <a:gd name="f30" fmla="val 2308"/>
                <a:gd name="f31" fmla="val 162"/>
                <a:gd name="f32" fmla="val 2190"/>
                <a:gd name="f33" fmla="val 140"/>
                <a:gd name="f34" fmla="val 2074"/>
                <a:gd name="f35" fmla="val 120"/>
                <a:gd name="f36" fmla="val 1960"/>
                <a:gd name="f37" fmla="val 102"/>
                <a:gd name="f38" fmla="val 1850"/>
                <a:gd name="f39" fmla="val 86"/>
                <a:gd name="f40" fmla="val 1740"/>
                <a:gd name="f41" fmla="val 72"/>
                <a:gd name="f42" fmla="val 1532"/>
                <a:gd name="f43" fmla="val 46"/>
                <a:gd name="f44" fmla="val 1334"/>
                <a:gd name="f45" fmla="val 28"/>
                <a:gd name="f46" fmla="val 1148"/>
                <a:gd name="f47" fmla="val 14"/>
                <a:gd name="f48" fmla="val 970"/>
                <a:gd name="f49" fmla="val 4"/>
                <a:gd name="f50" fmla="val 802"/>
                <a:gd name="f51" fmla="val 644"/>
                <a:gd name="f52" fmla="val 496"/>
                <a:gd name="f53" fmla="val 358"/>
                <a:gd name="f54" fmla="val 10"/>
                <a:gd name="f55" fmla="val 230"/>
                <a:gd name="f56" fmla="val 20"/>
                <a:gd name="f57" fmla="val 110"/>
                <a:gd name="f58" fmla="val 32"/>
                <a:gd name="f59" fmla="val 48"/>
                <a:gd name="f60" fmla="val 154"/>
                <a:gd name="f61" fmla="val 66"/>
                <a:gd name="f62" fmla="val 314"/>
                <a:gd name="f63" fmla="val 480"/>
                <a:gd name="f64" fmla="val 112"/>
                <a:gd name="f65" fmla="val 830"/>
                <a:gd name="f66" fmla="val 174"/>
                <a:gd name="f67" fmla="val 1014"/>
                <a:gd name="f68" fmla="val 1206"/>
                <a:gd name="f69" fmla="val 250"/>
                <a:gd name="f70" fmla="val 1402"/>
                <a:gd name="f71" fmla="val 1756"/>
                <a:gd name="f72" fmla="val 378"/>
                <a:gd name="f73" fmla="val 2092"/>
                <a:gd name="f74" fmla="val 450"/>
                <a:gd name="f75" fmla="val 2408"/>
                <a:gd name="f76" fmla="val 516"/>
                <a:gd name="f77" fmla="val 2562"/>
                <a:gd name="f78" fmla="val 544"/>
                <a:gd name="f79" fmla="val 2708"/>
                <a:gd name="f80" fmla="val 572"/>
                <a:gd name="f81" fmla="val 2852"/>
                <a:gd name="f82" fmla="val 598"/>
                <a:gd name="f83" fmla="val 2992"/>
                <a:gd name="f84" fmla="val 620"/>
                <a:gd name="f85" fmla="val 3128"/>
                <a:gd name="f86" fmla="val 642"/>
                <a:gd name="f87" fmla="val 3260"/>
                <a:gd name="f88" fmla="val 662"/>
                <a:gd name="f89" fmla="val 3388"/>
                <a:gd name="f90" fmla="val 678"/>
                <a:gd name="f91" fmla="val 3512"/>
                <a:gd name="f92" fmla="val 694"/>
                <a:gd name="f93" fmla="val 3632"/>
                <a:gd name="f94" fmla="val 708"/>
                <a:gd name="f95" fmla="val 3750"/>
                <a:gd name="f96" fmla="val 722"/>
                <a:gd name="f97" fmla="val 3864"/>
                <a:gd name="f98" fmla="val 732"/>
                <a:gd name="f99" fmla="val 3974"/>
                <a:gd name="f100" fmla="val 740"/>
                <a:gd name="f101" fmla="val 4080"/>
                <a:gd name="f102" fmla="val 748"/>
                <a:gd name="f103" fmla="val 4184"/>
                <a:gd name="f104" fmla="val 754"/>
                <a:gd name="f105" fmla="val 4286"/>
                <a:gd name="f106" fmla="val 758"/>
                <a:gd name="f107" fmla="val 4384"/>
                <a:gd name="f108" fmla="val 4570"/>
                <a:gd name="f109" fmla="val 4660"/>
                <a:gd name="f110" fmla="val 760"/>
                <a:gd name="f111" fmla="val 4746"/>
                <a:gd name="f112" fmla="val 4830"/>
                <a:gd name="f113" fmla="val 4912"/>
                <a:gd name="f114" fmla="val 4992"/>
                <a:gd name="f115" fmla="val 5068"/>
                <a:gd name="f116" fmla="val 5144"/>
                <a:gd name="f117" fmla="val 72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216" h="762">
                  <a:moveTo>
                    <a:pt x="f1" y="f3"/>
                  </a:moveTo>
                  <a:lnTo>
                    <a:pt x="f1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0"/>
                  </a:lnTo>
                  <a:lnTo>
                    <a:pt x="f51" y="f0"/>
                  </a:lnTo>
                  <a:lnTo>
                    <a:pt x="f52" y="f49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0" y="f59"/>
                  </a:lnTo>
                  <a:lnTo>
                    <a:pt x="f0" y="f59"/>
                  </a:lnTo>
                  <a:lnTo>
                    <a:pt x="f60" y="f61"/>
                  </a:lnTo>
                  <a:lnTo>
                    <a:pt x="f62" y="f39"/>
                  </a:lnTo>
                  <a:lnTo>
                    <a:pt x="f63" y="f64"/>
                  </a:lnTo>
                  <a:lnTo>
                    <a:pt x="f9" y="f33"/>
                  </a:lnTo>
                  <a:lnTo>
                    <a:pt x="f65" y="f66"/>
                  </a:lnTo>
                  <a:lnTo>
                    <a:pt x="f67" y="f27"/>
                  </a:lnTo>
                  <a:lnTo>
                    <a:pt x="f68" y="f69"/>
                  </a:lnTo>
                  <a:lnTo>
                    <a:pt x="f70" y="f21"/>
                  </a:lnTo>
                  <a:lnTo>
                    <a:pt x="f70" y="f21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2"/>
                  </a:lnTo>
                  <a:lnTo>
                    <a:pt x="f10" y="f2"/>
                  </a:lnTo>
                  <a:lnTo>
                    <a:pt x="f108" y="f2"/>
                  </a:lnTo>
                  <a:lnTo>
                    <a:pt x="f109" y="f110"/>
                  </a:lnTo>
                  <a:lnTo>
                    <a:pt x="f111" y="f106"/>
                  </a:lnTo>
                  <a:lnTo>
                    <a:pt x="f112" y="f104"/>
                  </a:lnTo>
                  <a:lnTo>
                    <a:pt x="f113" y="f102"/>
                  </a:lnTo>
                  <a:lnTo>
                    <a:pt x="f114" y="f100"/>
                  </a:lnTo>
                  <a:lnTo>
                    <a:pt x="f115" y="f98"/>
                  </a:lnTo>
                  <a:lnTo>
                    <a:pt x="f116" y="f117"/>
                  </a:lnTo>
                  <a:lnTo>
                    <a:pt x="f1" y="f3"/>
                  </a:lnTo>
                  <a:lnTo>
                    <a:pt x="f1" y="f3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6" name="Freeform 22"/>
            <p:cNvSpPr/>
            <p:nvPr/>
          </p:nvSpPr>
          <p:spPr>
            <a:xfrm>
              <a:off x="2828880" y="1708560"/>
              <a:ext cx="5467680" cy="774000"/>
            </a:xfrm>
            <a:custGeom>
              <a:avLst/>
              <a:gdLst>
                <a:gd name="f0" fmla="val 0"/>
                <a:gd name="f1" fmla="val 5144"/>
                <a:gd name="f2" fmla="val 694"/>
                <a:gd name="f3" fmla="val 70"/>
                <a:gd name="f4" fmla="val 18"/>
                <a:gd name="f5" fmla="val 66"/>
                <a:gd name="f6" fmla="val 72"/>
                <a:gd name="f7" fmla="val 56"/>
                <a:gd name="f8" fmla="val 164"/>
                <a:gd name="f9" fmla="val 42"/>
                <a:gd name="f10" fmla="val 224"/>
                <a:gd name="f11" fmla="val 34"/>
                <a:gd name="f12" fmla="val 294"/>
                <a:gd name="f13" fmla="val 26"/>
                <a:gd name="f14" fmla="val 372"/>
                <a:gd name="f15" fmla="val 20"/>
                <a:gd name="f16" fmla="val 462"/>
                <a:gd name="f17" fmla="val 14"/>
                <a:gd name="f18" fmla="val 560"/>
                <a:gd name="f19" fmla="val 8"/>
                <a:gd name="f20" fmla="val 670"/>
                <a:gd name="f21" fmla="val 4"/>
                <a:gd name="f22" fmla="val 790"/>
                <a:gd name="f23" fmla="val 2"/>
                <a:gd name="f24" fmla="val 920"/>
                <a:gd name="f25" fmla="val 1060"/>
                <a:gd name="f26" fmla="val 1210"/>
                <a:gd name="f27" fmla="val 6"/>
                <a:gd name="f28" fmla="val 1372"/>
                <a:gd name="f29" fmla="val 1544"/>
                <a:gd name="f30" fmla="val 24"/>
                <a:gd name="f31" fmla="val 1726"/>
                <a:gd name="f32" fmla="val 40"/>
                <a:gd name="f33" fmla="val 1920"/>
                <a:gd name="f34" fmla="val 58"/>
                <a:gd name="f35" fmla="val 2126"/>
                <a:gd name="f36" fmla="val 80"/>
                <a:gd name="f37" fmla="val 2342"/>
                <a:gd name="f38" fmla="val 106"/>
                <a:gd name="f39" fmla="val 2570"/>
                <a:gd name="f40" fmla="val 138"/>
                <a:gd name="f41" fmla="val 2808"/>
                <a:gd name="f42" fmla="val 174"/>
                <a:gd name="f43" fmla="val 3058"/>
                <a:gd name="f44" fmla="val 216"/>
                <a:gd name="f45" fmla="val 3320"/>
                <a:gd name="f46" fmla="val 266"/>
                <a:gd name="f47" fmla="val 3594"/>
                <a:gd name="f48" fmla="val 320"/>
                <a:gd name="f49" fmla="val 3880"/>
                <a:gd name="f50" fmla="val 380"/>
                <a:gd name="f51" fmla="val 4178"/>
                <a:gd name="f52" fmla="val 448"/>
                <a:gd name="f53" fmla="val 4488"/>
                <a:gd name="f54" fmla="val 522"/>
                <a:gd name="f55" fmla="val 4810"/>
                <a:gd name="f56" fmla="val 60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144" h="694">
                  <a:moveTo>
                    <a:pt x="f0" y="f3"/>
                  </a:moveTo>
                  <a:lnTo>
                    <a:pt x="f0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0"/>
                  </a:lnTo>
                  <a:lnTo>
                    <a:pt x="f25" y="f23"/>
                  </a:lnTo>
                  <a:lnTo>
                    <a:pt x="f26" y="f27"/>
                  </a:lnTo>
                  <a:lnTo>
                    <a:pt x="f28" y="f17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1" y="f2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7" name="Freeform 26"/>
            <p:cNvSpPr/>
            <p:nvPr/>
          </p:nvSpPr>
          <p:spPr>
            <a:xfrm>
              <a:off x="5609520" y="1694880"/>
              <a:ext cx="3307679" cy="651240"/>
            </a:xfrm>
            <a:custGeom>
              <a:avLst/>
              <a:gdLst>
                <a:gd name="f0" fmla="val 360"/>
                <a:gd name="f1" fmla="val 0"/>
                <a:gd name="f2" fmla="val 3112"/>
                <a:gd name="f3" fmla="val 584"/>
                <a:gd name="f4" fmla="val 90"/>
                <a:gd name="f5" fmla="val 560"/>
                <a:gd name="f6" fmla="val 336"/>
                <a:gd name="f7" fmla="val 498"/>
                <a:gd name="f8" fmla="val 506"/>
                <a:gd name="f9" fmla="val 456"/>
                <a:gd name="f10" fmla="val 702"/>
                <a:gd name="f11" fmla="val 410"/>
                <a:gd name="f12" fmla="val 920"/>
                <a:gd name="f13" fmla="val 1154"/>
                <a:gd name="f14" fmla="val 306"/>
                <a:gd name="f15" fmla="val 1402"/>
                <a:gd name="f16" fmla="val 254"/>
                <a:gd name="f17" fmla="val 1656"/>
                <a:gd name="f18" fmla="val 202"/>
                <a:gd name="f19" fmla="val 1916"/>
                <a:gd name="f20" fmla="val 154"/>
                <a:gd name="f21" fmla="val 2174"/>
                <a:gd name="f22" fmla="val 108"/>
                <a:gd name="f23" fmla="val 2302"/>
                <a:gd name="f24" fmla="val 88"/>
                <a:gd name="f25" fmla="val 2426"/>
                <a:gd name="f26" fmla="val 68"/>
                <a:gd name="f27" fmla="val 2550"/>
                <a:gd name="f28" fmla="val 52"/>
                <a:gd name="f29" fmla="val 2670"/>
                <a:gd name="f30" fmla="val 36"/>
                <a:gd name="f31" fmla="val 2788"/>
                <a:gd name="f32" fmla="val 24"/>
                <a:gd name="f33" fmla="val 2900"/>
                <a:gd name="f34" fmla="val 14"/>
                <a:gd name="f35" fmla="val 3008"/>
                <a:gd name="f36" fmla="val 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112" h="584">
                  <a:moveTo>
                    <a:pt x="f1" y="f3"/>
                  </a:moveTo>
                  <a:lnTo>
                    <a:pt x="f1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0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2" y="f1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8" name="Freeform 10"/>
            <p:cNvSpPr/>
            <p:nvPr/>
          </p:nvSpPr>
          <p:spPr>
            <a:xfrm>
              <a:off x="211680" y="1679399"/>
              <a:ext cx="8723160" cy="1329480"/>
            </a:xfrm>
            <a:custGeom>
              <a:avLst/>
              <a:gdLst>
                <a:gd name="f0" fmla="val 0"/>
                <a:gd name="f1" fmla="val 8196"/>
                <a:gd name="f2" fmla="val 1192"/>
                <a:gd name="f3" fmla="val 8192"/>
                <a:gd name="f4" fmla="val 512"/>
                <a:gd name="f5" fmla="val 8116"/>
                <a:gd name="f6" fmla="val 542"/>
                <a:gd name="f7" fmla="val 8040"/>
                <a:gd name="f8" fmla="val 570"/>
                <a:gd name="f9" fmla="val 7960"/>
                <a:gd name="f10" fmla="val 596"/>
                <a:gd name="f11" fmla="val 7878"/>
                <a:gd name="f12" fmla="val 620"/>
                <a:gd name="f13" fmla="val 7794"/>
                <a:gd name="f14" fmla="val 644"/>
                <a:gd name="f15" fmla="val 7706"/>
                <a:gd name="f16" fmla="val 666"/>
                <a:gd name="f17" fmla="val 7616"/>
                <a:gd name="f18" fmla="val 684"/>
                <a:gd name="f19" fmla="val 7522"/>
                <a:gd name="f20" fmla="val 702"/>
                <a:gd name="f21" fmla="val 7424"/>
                <a:gd name="f22" fmla="val 718"/>
                <a:gd name="f23" fmla="val 7322"/>
                <a:gd name="f24" fmla="val 730"/>
                <a:gd name="f25" fmla="val 7216"/>
                <a:gd name="f26" fmla="val 742"/>
                <a:gd name="f27" fmla="val 7106"/>
                <a:gd name="f28" fmla="val 750"/>
                <a:gd name="f29" fmla="val 6992"/>
                <a:gd name="f30" fmla="val 758"/>
                <a:gd name="f31" fmla="val 6872"/>
                <a:gd name="f32" fmla="val 762"/>
                <a:gd name="f33" fmla="val 6748"/>
                <a:gd name="f34" fmla="val 6618"/>
                <a:gd name="f35" fmla="val 760"/>
                <a:gd name="f36" fmla="val 6482"/>
                <a:gd name="f37" fmla="val 756"/>
                <a:gd name="f38" fmla="val 6342"/>
                <a:gd name="f39" fmla="val 6196"/>
                <a:gd name="f40" fmla="val 740"/>
                <a:gd name="f41" fmla="val 6042"/>
                <a:gd name="f42" fmla="val 726"/>
                <a:gd name="f43" fmla="val 5882"/>
                <a:gd name="f44" fmla="val 710"/>
                <a:gd name="f45" fmla="val 5716"/>
                <a:gd name="f46" fmla="val 690"/>
                <a:gd name="f47" fmla="val 5544"/>
                <a:gd name="f48" fmla="val 668"/>
                <a:gd name="f49" fmla="val 5364"/>
                <a:gd name="f50" fmla="val 642"/>
                <a:gd name="f51" fmla="val 5176"/>
                <a:gd name="f52" fmla="val 612"/>
                <a:gd name="f53" fmla="val 4982"/>
                <a:gd name="f54" fmla="val 578"/>
                <a:gd name="f55" fmla="val 4778"/>
                <a:gd name="f56" fmla="val 540"/>
                <a:gd name="f57" fmla="val 4568"/>
                <a:gd name="f58" fmla="val 500"/>
                <a:gd name="f59" fmla="val 4348"/>
                <a:gd name="f60" fmla="val 454"/>
                <a:gd name="f61" fmla="val 4122"/>
                <a:gd name="f62" fmla="val 406"/>
                <a:gd name="f63" fmla="val 3886"/>
                <a:gd name="f64" fmla="val 354"/>
                <a:gd name="f65" fmla="val 3640"/>
                <a:gd name="f66" fmla="val 296"/>
                <a:gd name="f67" fmla="val 3396"/>
                <a:gd name="f68" fmla="val 240"/>
                <a:gd name="f69" fmla="val 3160"/>
                <a:gd name="f70" fmla="val 192"/>
                <a:gd name="f71" fmla="val 2934"/>
                <a:gd name="f72" fmla="val 148"/>
                <a:gd name="f73" fmla="val 2718"/>
                <a:gd name="f74" fmla="val 112"/>
                <a:gd name="f75" fmla="val 2512"/>
                <a:gd name="f76" fmla="val 82"/>
                <a:gd name="f77" fmla="val 2314"/>
                <a:gd name="f78" fmla="val 56"/>
                <a:gd name="f79" fmla="val 2126"/>
                <a:gd name="f80" fmla="val 36"/>
                <a:gd name="f81" fmla="val 1948"/>
                <a:gd name="f82" fmla="val 20"/>
                <a:gd name="f83" fmla="val 1776"/>
                <a:gd name="f84" fmla="val 10"/>
                <a:gd name="f85" fmla="val 1616"/>
                <a:gd name="f86" fmla="val 2"/>
                <a:gd name="f87" fmla="val 1462"/>
                <a:gd name="f88" fmla="val 1318"/>
                <a:gd name="f89" fmla="val 1182"/>
                <a:gd name="f90" fmla="val 4"/>
                <a:gd name="f91" fmla="val 1054"/>
                <a:gd name="f92" fmla="val 934"/>
                <a:gd name="f93" fmla="val 822"/>
                <a:gd name="f94" fmla="val 30"/>
                <a:gd name="f95" fmla="val 716"/>
                <a:gd name="f96" fmla="val 44"/>
                <a:gd name="f97" fmla="val 58"/>
                <a:gd name="f98" fmla="val 530"/>
                <a:gd name="f99" fmla="val 74"/>
                <a:gd name="f100" fmla="val 450"/>
                <a:gd name="f101" fmla="val 92"/>
                <a:gd name="f102" fmla="val 374"/>
                <a:gd name="f103" fmla="val 108"/>
                <a:gd name="f104" fmla="val 308"/>
                <a:gd name="f105" fmla="val 126"/>
                <a:gd name="f106" fmla="val 248"/>
                <a:gd name="f107" fmla="val 144"/>
                <a:gd name="f108" fmla="val 194"/>
                <a:gd name="f109" fmla="val 160"/>
                <a:gd name="f110" fmla="val 176"/>
                <a:gd name="f111" fmla="val 48"/>
                <a:gd name="f112" fmla="val 216"/>
                <a:gd name="f113" fmla="val 12"/>
                <a:gd name="f114" fmla="val 234"/>
                <a:gd name="f115" fmla="val 1186"/>
                <a:gd name="f116" fmla="val 51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8196" h="1192">
                  <a:moveTo>
                    <a:pt x="f3" y="f4"/>
                  </a:moveTo>
                  <a:lnTo>
                    <a:pt x="f3" y="f4"/>
                  </a:lnTo>
                  <a:lnTo>
                    <a:pt x="f5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2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0"/>
                  </a:lnTo>
                  <a:lnTo>
                    <a:pt x="f88" y="f0"/>
                  </a:lnTo>
                  <a:lnTo>
                    <a:pt x="f89" y="f90"/>
                  </a:lnTo>
                  <a:lnTo>
                    <a:pt x="f91" y="f84"/>
                  </a:lnTo>
                  <a:lnTo>
                    <a:pt x="f92" y="f8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12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72" y="f110"/>
                  </a:lnTo>
                  <a:lnTo>
                    <a:pt x="f103" y="f7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0" y="f68"/>
                  </a:lnTo>
                  <a:lnTo>
                    <a:pt x="f0" y="f2"/>
                  </a:lnTo>
                  <a:lnTo>
                    <a:pt x="f3" y="f2"/>
                  </a:lnTo>
                  <a:lnTo>
                    <a:pt x="f3" y="f2"/>
                  </a:lnTo>
                  <a:lnTo>
                    <a:pt x="f1" y="f115"/>
                  </a:lnTo>
                  <a:lnTo>
                    <a:pt x="f1" y="f115"/>
                  </a:lnTo>
                  <a:lnTo>
                    <a:pt x="f1" y="f116"/>
                  </a:lnTo>
                  <a:lnTo>
                    <a:pt x="f1" y="f116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</p:grpSp>
      <p:sp>
        <p:nvSpPr>
          <p:cNvPr id="9" name="Rounded Rectangle 11"/>
          <p:cNvSpPr/>
          <p:nvPr/>
        </p:nvSpPr>
        <p:spPr>
          <a:xfrm>
            <a:off x="228600" y="228600"/>
            <a:ext cx="8695440" cy="142596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s-ES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grpSp>
        <p:nvGrpSpPr>
          <p:cNvPr id="10" name="Group 5"/>
          <p:cNvGrpSpPr/>
          <p:nvPr/>
        </p:nvGrpSpPr>
        <p:grpSpPr>
          <a:xfrm>
            <a:off x="211680" y="714240"/>
            <a:ext cx="8723160" cy="1329480"/>
            <a:chOff x="211680" y="714240"/>
            <a:chExt cx="8723160" cy="1329480"/>
          </a:xfrm>
        </p:grpSpPr>
        <p:sp>
          <p:nvSpPr>
            <p:cNvPr id="11" name="Freeform 14"/>
            <p:cNvSpPr/>
            <p:nvPr/>
          </p:nvSpPr>
          <p:spPr>
            <a:xfrm>
              <a:off x="6047279" y="859320"/>
              <a:ext cx="2876040" cy="713520"/>
            </a:xfrm>
            <a:custGeom>
              <a:avLst/>
              <a:gdLst>
                <a:gd name="f0" fmla="val 0"/>
                <a:gd name="f1" fmla="val 2706"/>
                <a:gd name="f2" fmla="val 640"/>
                <a:gd name="f3" fmla="val 2700"/>
                <a:gd name="f4" fmla="val 2586"/>
                <a:gd name="f5" fmla="val 18"/>
                <a:gd name="f6" fmla="val 2470"/>
                <a:gd name="f7" fmla="val 38"/>
                <a:gd name="f8" fmla="val 2352"/>
                <a:gd name="f9" fmla="val 60"/>
                <a:gd name="f10" fmla="val 2230"/>
                <a:gd name="f11" fmla="val 82"/>
                <a:gd name="f12" fmla="val 2106"/>
                <a:gd name="f13" fmla="val 108"/>
                <a:gd name="f14" fmla="val 1978"/>
                <a:gd name="f15" fmla="val 134"/>
                <a:gd name="f16" fmla="val 1848"/>
                <a:gd name="f17" fmla="val 164"/>
                <a:gd name="f18" fmla="val 1714"/>
                <a:gd name="f19" fmla="val 194"/>
                <a:gd name="f20" fmla="val 1472"/>
                <a:gd name="f21" fmla="val 252"/>
                <a:gd name="f22" fmla="val 1236"/>
                <a:gd name="f23" fmla="val 304"/>
                <a:gd name="f24" fmla="val 1010"/>
                <a:gd name="f25" fmla="val 352"/>
                <a:gd name="f26" fmla="val 792"/>
                <a:gd name="f27" fmla="val 398"/>
                <a:gd name="f28" fmla="val 584"/>
                <a:gd name="f29" fmla="val 438"/>
                <a:gd name="f30" fmla="val 382"/>
                <a:gd name="f31" fmla="val 474"/>
                <a:gd name="f32" fmla="val 188"/>
                <a:gd name="f33" fmla="val 508"/>
                <a:gd name="f34" fmla="val 538"/>
                <a:gd name="f35" fmla="val 130"/>
                <a:gd name="f36" fmla="val 556"/>
                <a:gd name="f37" fmla="val 254"/>
                <a:gd name="f38" fmla="val 572"/>
                <a:gd name="f39" fmla="val 374"/>
                <a:gd name="f40" fmla="val 586"/>
                <a:gd name="f41" fmla="val 492"/>
                <a:gd name="f42" fmla="val 598"/>
                <a:gd name="f43" fmla="val 606"/>
                <a:gd name="f44" fmla="val 610"/>
                <a:gd name="f45" fmla="val 716"/>
                <a:gd name="f46" fmla="val 618"/>
                <a:gd name="f47" fmla="val 822"/>
                <a:gd name="f48" fmla="val 626"/>
                <a:gd name="f49" fmla="val 926"/>
                <a:gd name="f50" fmla="val 632"/>
                <a:gd name="f51" fmla="val 1028"/>
                <a:gd name="f52" fmla="val 636"/>
                <a:gd name="f53" fmla="val 1126"/>
                <a:gd name="f54" fmla="val 638"/>
                <a:gd name="f55" fmla="val 1220"/>
                <a:gd name="f56" fmla="val 1312"/>
                <a:gd name="f57" fmla="val 1402"/>
                <a:gd name="f58" fmla="val 1490"/>
                <a:gd name="f59" fmla="val 1574"/>
                <a:gd name="f60" fmla="val 1656"/>
                <a:gd name="f61" fmla="val 1734"/>
                <a:gd name="f62" fmla="val 620"/>
                <a:gd name="f63" fmla="val 1812"/>
                <a:gd name="f64" fmla="val 612"/>
                <a:gd name="f65" fmla="val 1886"/>
                <a:gd name="f66" fmla="val 602"/>
                <a:gd name="f67" fmla="val 1960"/>
                <a:gd name="f68" fmla="val 592"/>
                <a:gd name="f69" fmla="val 2030"/>
                <a:gd name="f70" fmla="val 580"/>
                <a:gd name="f71" fmla="val 2100"/>
                <a:gd name="f72" fmla="val 568"/>
                <a:gd name="f73" fmla="val 2166"/>
                <a:gd name="f74" fmla="val 554"/>
                <a:gd name="f75" fmla="val 2232"/>
                <a:gd name="f76" fmla="val 540"/>
                <a:gd name="f77" fmla="val 2296"/>
                <a:gd name="f78" fmla="val 524"/>
                <a:gd name="f79" fmla="val 2358"/>
                <a:gd name="f80" fmla="val 2418"/>
                <a:gd name="f81" fmla="val 490"/>
                <a:gd name="f82" fmla="val 2478"/>
                <a:gd name="f83" fmla="val 472"/>
                <a:gd name="f84" fmla="val 2592"/>
                <a:gd name="f85" fmla="val 432"/>
                <a:gd name="f86" fmla="val 2702"/>
                <a:gd name="f87" fmla="val 390"/>
                <a:gd name="f88" fmla="val 388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706" h="640">
                  <a:moveTo>
                    <a:pt x="f3" y="f0"/>
                  </a:moveTo>
                  <a:lnTo>
                    <a:pt x="f3" y="f0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0" y="f34"/>
                  </a:lnTo>
                  <a:lnTo>
                    <a:pt x="f0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2"/>
                  </a:lnTo>
                  <a:lnTo>
                    <a:pt x="f56" y="f2"/>
                  </a:lnTo>
                  <a:lnTo>
                    <a:pt x="f57" y="f54"/>
                  </a:lnTo>
                  <a:lnTo>
                    <a:pt x="f58" y="f52"/>
                  </a:lnTo>
                  <a:lnTo>
                    <a:pt x="f59" y="f50"/>
                  </a:lnTo>
                  <a:lnTo>
                    <a:pt x="f60" y="f48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33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6" y="f87"/>
                  </a:lnTo>
                  <a:lnTo>
                    <a:pt x="f1" y="f88"/>
                  </a:lnTo>
                  <a:lnTo>
                    <a:pt x="f1" y="f88"/>
                  </a:lnTo>
                  <a:lnTo>
                    <a:pt x="f1" y="f0"/>
                  </a:lnTo>
                  <a:lnTo>
                    <a:pt x="f1" y="f0"/>
                  </a:lnTo>
                  <a:lnTo>
                    <a:pt x="f3" y="f0"/>
                  </a:lnTo>
                  <a:lnTo>
                    <a:pt x="f3" y="f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2" name="Freeform 18"/>
            <p:cNvSpPr/>
            <p:nvPr/>
          </p:nvSpPr>
          <p:spPr>
            <a:xfrm>
              <a:off x="2619360" y="730799"/>
              <a:ext cx="5544000" cy="849600"/>
            </a:xfrm>
            <a:custGeom>
              <a:avLst/>
              <a:gdLst>
                <a:gd name="f0" fmla="val 0"/>
                <a:gd name="f1" fmla="val 5216"/>
                <a:gd name="f2" fmla="val 762"/>
                <a:gd name="f3" fmla="val 714"/>
                <a:gd name="f4" fmla="val 5102"/>
                <a:gd name="f5" fmla="val 700"/>
                <a:gd name="f6" fmla="val 4984"/>
                <a:gd name="f7" fmla="val 686"/>
                <a:gd name="f8" fmla="val 4738"/>
                <a:gd name="f9" fmla="val 652"/>
                <a:gd name="f10" fmla="val 4478"/>
                <a:gd name="f11" fmla="val 610"/>
                <a:gd name="f12" fmla="val 4204"/>
                <a:gd name="f13" fmla="val 564"/>
                <a:gd name="f14" fmla="val 3914"/>
                <a:gd name="f15" fmla="val 508"/>
                <a:gd name="f16" fmla="val 3608"/>
                <a:gd name="f17" fmla="val 446"/>
                <a:gd name="f18" fmla="val 3286"/>
                <a:gd name="f19" fmla="val 374"/>
                <a:gd name="f20" fmla="val 2946"/>
                <a:gd name="f21" fmla="val 296"/>
                <a:gd name="f22" fmla="val 2812"/>
                <a:gd name="f23" fmla="val 266"/>
                <a:gd name="f24" fmla="val 2682"/>
                <a:gd name="f25" fmla="val 236"/>
                <a:gd name="f26" fmla="val 2556"/>
                <a:gd name="f27" fmla="val 210"/>
                <a:gd name="f28" fmla="val 2430"/>
                <a:gd name="f29" fmla="val 184"/>
                <a:gd name="f30" fmla="val 2308"/>
                <a:gd name="f31" fmla="val 162"/>
                <a:gd name="f32" fmla="val 2190"/>
                <a:gd name="f33" fmla="val 140"/>
                <a:gd name="f34" fmla="val 2074"/>
                <a:gd name="f35" fmla="val 120"/>
                <a:gd name="f36" fmla="val 1960"/>
                <a:gd name="f37" fmla="val 102"/>
                <a:gd name="f38" fmla="val 1850"/>
                <a:gd name="f39" fmla="val 86"/>
                <a:gd name="f40" fmla="val 1740"/>
                <a:gd name="f41" fmla="val 72"/>
                <a:gd name="f42" fmla="val 1532"/>
                <a:gd name="f43" fmla="val 46"/>
                <a:gd name="f44" fmla="val 1334"/>
                <a:gd name="f45" fmla="val 28"/>
                <a:gd name="f46" fmla="val 1148"/>
                <a:gd name="f47" fmla="val 14"/>
                <a:gd name="f48" fmla="val 970"/>
                <a:gd name="f49" fmla="val 4"/>
                <a:gd name="f50" fmla="val 802"/>
                <a:gd name="f51" fmla="val 644"/>
                <a:gd name="f52" fmla="val 496"/>
                <a:gd name="f53" fmla="val 358"/>
                <a:gd name="f54" fmla="val 10"/>
                <a:gd name="f55" fmla="val 230"/>
                <a:gd name="f56" fmla="val 20"/>
                <a:gd name="f57" fmla="val 110"/>
                <a:gd name="f58" fmla="val 32"/>
                <a:gd name="f59" fmla="val 48"/>
                <a:gd name="f60" fmla="val 154"/>
                <a:gd name="f61" fmla="val 66"/>
                <a:gd name="f62" fmla="val 314"/>
                <a:gd name="f63" fmla="val 480"/>
                <a:gd name="f64" fmla="val 112"/>
                <a:gd name="f65" fmla="val 830"/>
                <a:gd name="f66" fmla="val 174"/>
                <a:gd name="f67" fmla="val 1014"/>
                <a:gd name="f68" fmla="val 1206"/>
                <a:gd name="f69" fmla="val 250"/>
                <a:gd name="f70" fmla="val 1402"/>
                <a:gd name="f71" fmla="val 1756"/>
                <a:gd name="f72" fmla="val 378"/>
                <a:gd name="f73" fmla="val 2092"/>
                <a:gd name="f74" fmla="val 450"/>
                <a:gd name="f75" fmla="val 2408"/>
                <a:gd name="f76" fmla="val 516"/>
                <a:gd name="f77" fmla="val 2562"/>
                <a:gd name="f78" fmla="val 544"/>
                <a:gd name="f79" fmla="val 2708"/>
                <a:gd name="f80" fmla="val 572"/>
                <a:gd name="f81" fmla="val 2852"/>
                <a:gd name="f82" fmla="val 598"/>
                <a:gd name="f83" fmla="val 2992"/>
                <a:gd name="f84" fmla="val 620"/>
                <a:gd name="f85" fmla="val 3128"/>
                <a:gd name="f86" fmla="val 642"/>
                <a:gd name="f87" fmla="val 3260"/>
                <a:gd name="f88" fmla="val 662"/>
                <a:gd name="f89" fmla="val 3388"/>
                <a:gd name="f90" fmla="val 678"/>
                <a:gd name="f91" fmla="val 3512"/>
                <a:gd name="f92" fmla="val 694"/>
                <a:gd name="f93" fmla="val 3632"/>
                <a:gd name="f94" fmla="val 708"/>
                <a:gd name="f95" fmla="val 3750"/>
                <a:gd name="f96" fmla="val 722"/>
                <a:gd name="f97" fmla="val 3864"/>
                <a:gd name="f98" fmla="val 732"/>
                <a:gd name="f99" fmla="val 3974"/>
                <a:gd name="f100" fmla="val 740"/>
                <a:gd name="f101" fmla="val 4080"/>
                <a:gd name="f102" fmla="val 748"/>
                <a:gd name="f103" fmla="val 4184"/>
                <a:gd name="f104" fmla="val 754"/>
                <a:gd name="f105" fmla="val 4286"/>
                <a:gd name="f106" fmla="val 758"/>
                <a:gd name="f107" fmla="val 4384"/>
                <a:gd name="f108" fmla="val 4570"/>
                <a:gd name="f109" fmla="val 4660"/>
                <a:gd name="f110" fmla="val 760"/>
                <a:gd name="f111" fmla="val 4746"/>
                <a:gd name="f112" fmla="val 4830"/>
                <a:gd name="f113" fmla="val 4912"/>
                <a:gd name="f114" fmla="val 4992"/>
                <a:gd name="f115" fmla="val 5068"/>
                <a:gd name="f116" fmla="val 5144"/>
                <a:gd name="f117" fmla="val 72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216" h="762">
                  <a:moveTo>
                    <a:pt x="f1" y="f3"/>
                  </a:moveTo>
                  <a:lnTo>
                    <a:pt x="f1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0"/>
                  </a:lnTo>
                  <a:lnTo>
                    <a:pt x="f51" y="f0"/>
                  </a:lnTo>
                  <a:lnTo>
                    <a:pt x="f52" y="f49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0" y="f59"/>
                  </a:lnTo>
                  <a:lnTo>
                    <a:pt x="f0" y="f59"/>
                  </a:lnTo>
                  <a:lnTo>
                    <a:pt x="f60" y="f61"/>
                  </a:lnTo>
                  <a:lnTo>
                    <a:pt x="f62" y="f39"/>
                  </a:lnTo>
                  <a:lnTo>
                    <a:pt x="f63" y="f64"/>
                  </a:lnTo>
                  <a:lnTo>
                    <a:pt x="f9" y="f33"/>
                  </a:lnTo>
                  <a:lnTo>
                    <a:pt x="f65" y="f66"/>
                  </a:lnTo>
                  <a:lnTo>
                    <a:pt x="f67" y="f27"/>
                  </a:lnTo>
                  <a:lnTo>
                    <a:pt x="f68" y="f69"/>
                  </a:lnTo>
                  <a:lnTo>
                    <a:pt x="f70" y="f21"/>
                  </a:lnTo>
                  <a:lnTo>
                    <a:pt x="f70" y="f21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2"/>
                  </a:lnTo>
                  <a:lnTo>
                    <a:pt x="f10" y="f2"/>
                  </a:lnTo>
                  <a:lnTo>
                    <a:pt x="f108" y="f2"/>
                  </a:lnTo>
                  <a:lnTo>
                    <a:pt x="f109" y="f110"/>
                  </a:lnTo>
                  <a:lnTo>
                    <a:pt x="f111" y="f106"/>
                  </a:lnTo>
                  <a:lnTo>
                    <a:pt x="f112" y="f104"/>
                  </a:lnTo>
                  <a:lnTo>
                    <a:pt x="f113" y="f102"/>
                  </a:lnTo>
                  <a:lnTo>
                    <a:pt x="f114" y="f100"/>
                  </a:lnTo>
                  <a:lnTo>
                    <a:pt x="f115" y="f98"/>
                  </a:lnTo>
                  <a:lnTo>
                    <a:pt x="f116" y="f117"/>
                  </a:lnTo>
                  <a:lnTo>
                    <a:pt x="f1" y="f3"/>
                  </a:lnTo>
                  <a:lnTo>
                    <a:pt x="f1" y="f3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3" name="Freeform 22"/>
            <p:cNvSpPr/>
            <p:nvPr/>
          </p:nvSpPr>
          <p:spPr>
            <a:xfrm>
              <a:off x="2828880" y="743040"/>
              <a:ext cx="5467680" cy="774000"/>
            </a:xfrm>
            <a:custGeom>
              <a:avLst/>
              <a:gdLst>
                <a:gd name="f0" fmla="val 0"/>
                <a:gd name="f1" fmla="val 5144"/>
                <a:gd name="f2" fmla="val 694"/>
                <a:gd name="f3" fmla="val 70"/>
                <a:gd name="f4" fmla="val 18"/>
                <a:gd name="f5" fmla="val 66"/>
                <a:gd name="f6" fmla="val 72"/>
                <a:gd name="f7" fmla="val 56"/>
                <a:gd name="f8" fmla="val 164"/>
                <a:gd name="f9" fmla="val 42"/>
                <a:gd name="f10" fmla="val 224"/>
                <a:gd name="f11" fmla="val 34"/>
                <a:gd name="f12" fmla="val 294"/>
                <a:gd name="f13" fmla="val 26"/>
                <a:gd name="f14" fmla="val 372"/>
                <a:gd name="f15" fmla="val 20"/>
                <a:gd name="f16" fmla="val 462"/>
                <a:gd name="f17" fmla="val 14"/>
                <a:gd name="f18" fmla="val 560"/>
                <a:gd name="f19" fmla="val 8"/>
                <a:gd name="f20" fmla="val 670"/>
                <a:gd name="f21" fmla="val 4"/>
                <a:gd name="f22" fmla="val 790"/>
                <a:gd name="f23" fmla="val 2"/>
                <a:gd name="f24" fmla="val 920"/>
                <a:gd name="f25" fmla="val 1060"/>
                <a:gd name="f26" fmla="val 1210"/>
                <a:gd name="f27" fmla="val 6"/>
                <a:gd name="f28" fmla="val 1372"/>
                <a:gd name="f29" fmla="val 1544"/>
                <a:gd name="f30" fmla="val 24"/>
                <a:gd name="f31" fmla="val 1726"/>
                <a:gd name="f32" fmla="val 40"/>
                <a:gd name="f33" fmla="val 1920"/>
                <a:gd name="f34" fmla="val 58"/>
                <a:gd name="f35" fmla="val 2126"/>
                <a:gd name="f36" fmla="val 80"/>
                <a:gd name="f37" fmla="val 2342"/>
                <a:gd name="f38" fmla="val 106"/>
                <a:gd name="f39" fmla="val 2570"/>
                <a:gd name="f40" fmla="val 138"/>
                <a:gd name="f41" fmla="val 2808"/>
                <a:gd name="f42" fmla="val 174"/>
                <a:gd name="f43" fmla="val 3058"/>
                <a:gd name="f44" fmla="val 216"/>
                <a:gd name="f45" fmla="val 3320"/>
                <a:gd name="f46" fmla="val 266"/>
                <a:gd name="f47" fmla="val 3594"/>
                <a:gd name="f48" fmla="val 320"/>
                <a:gd name="f49" fmla="val 3880"/>
                <a:gd name="f50" fmla="val 380"/>
                <a:gd name="f51" fmla="val 4178"/>
                <a:gd name="f52" fmla="val 448"/>
                <a:gd name="f53" fmla="val 4488"/>
                <a:gd name="f54" fmla="val 522"/>
                <a:gd name="f55" fmla="val 4810"/>
                <a:gd name="f56" fmla="val 60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144" h="694">
                  <a:moveTo>
                    <a:pt x="f0" y="f3"/>
                  </a:moveTo>
                  <a:lnTo>
                    <a:pt x="f0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0"/>
                  </a:lnTo>
                  <a:lnTo>
                    <a:pt x="f25" y="f23"/>
                  </a:lnTo>
                  <a:lnTo>
                    <a:pt x="f26" y="f27"/>
                  </a:lnTo>
                  <a:lnTo>
                    <a:pt x="f28" y="f17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1" y="f2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4" name="Freeform 26"/>
            <p:cNvSpPr/>
            <p:nvPr/>
          </p:nvSpPr>
          <p:spPr>
            <a:xfrm>
              <a:off x="5609520" y="729720"/>
              <a:ext cx="3307679" cy="651240"/>
            </a:xfrm>
            <a:custGeom>
              <a:avLst/>
              <a:gdLst>
                <a:gd name="f0" fmla="val 360"/>
                <a:gd name="f1" fmla="val 0"/>
                <a:gd name="f2" fmla="val 3112"/>
                <a:gd name="f3" fmla="val 584"/>
                <a:gd name="f4" fmla="val 90"/>
                <a:gd name="f5" fmla="val 560"/>
                <a:gd name="f6" fmla="val 336"/>
                <a:gd name="f7" fmla="val 498"/>
                <a:gd name="f8" fmla="val 506"/>
                <a:gd name="f9" fmla="val 456"/>
                <a:gd name="f10" fmla="val 702"/>
                <a:gd name="f11" fmla="val 410"/>
                <a:gd name="f12" fmla="val 920"/>
                <a:gd name="f13" fmla="val 1154"/>
                <a:gd name="f14" fmla="val 306"/>
                <a:gd name="f15" fmla="val 1402"/>
                <a:gd name="f16" fmla="val 254"/>
                <a:gd name="f17" fmla="val 1656"/>
                <a:gd name="f18" fmla="val 202"/>
                <a:gd name="f19" fmla="val 1916"/>
                <a:gd name="f20" fmla="val 154"/>
                <a:gd name="f21" fmla="val 2174"/>
                <a:gd name="f22" fmla="val 108"/>
                <a:gd name="f23" fmla="val 2302"/>
                <a:gd name="f24" fmla="val 88"/>
                <a:gd name="f25" fmla="val 2426"/>
                <a:gd name="f26" fmla="val 68"/>
                <a:gd name="f27" fmla="val 2550"/>
                <a:gd name="f28" fmla="val 52"/>
                <a:gd name="f29" fmla="val 2670"/>
                <a:gd name="f30" fmla="val 36"/>
                <a:gd name="f31" fmla="val 2788"/>
                <a:gd name="f32" fmla="val 24"/>
                <a:gd name="f33" fmla="val 2900"/>
                <a:gd name="f34" fmla="val 14"/>
                <a:gd name="f35" fmla="val 3008"/>
                <a:gd name="f36" fmla="val 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112" h="584">
                  <a:moveTo>
                    <a:pt x="f1" y="f3"/>
                  </a:moveTo>
                  <a:lnTo>
                    <a:pt x="f1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0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2" y="f1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5" name="Freeform 10"/>
            <p:cNvSpPr/>
            <p:nvPr/>
          </p:nvSpPr>
          <p:spPr>
            <a:xfrm>
              <a:off x="211680" y="714240"/>
              <a:ext cx="8723160" cy="1329480"/>
            </a:xfrm>
            <a:custGeom>
              <a:avLst/>
              <a:gdLst>
                <a:gd name="f0" fmla="val 0"/>
                <a:gd name="f1" fmla="val 8196"/>
                <a:gd name="f2" fmla="val 1192"/>
                <a:gd name="f3" fmla="val 8192"/>
                <a:gd name="f4" fmla="val 512"/>
                <a:gd name="f5" fmla="val 8116"/>
                <a:gd name="f6" fmla="val 542"/>
                <a:gd name="f7" fmla="val 8040"/>
                <a:gd name="f8" fmla="val 570"/>
                <a:gd name="f9" fmla="val 7960"/>
                <a:gd name="f10" fmla="val 596"/>
                <a:gd name="f11" fmla="val 7878"/>
                <a:gd name="f12" fmla="val 620"/>
                <a:gd name="f13" fmla="val 7794"/>
                <a:gd name="f14" fmla="val 644"/>
                <a:gd name="f15" fmla="val 7706"/>
                <a:gd name="f16" fmla="val 666"/>
                <a:gd name="f17" fmla="val 7616"/>
                <a:gd name="f18" fmla="val 684"/>
                <a:gd name="f19" fmla="val 7522"/>
                <a:gd name="f20" fmla="val 702"/>
                <a:gd name="f21" fmla="val 7424"/>
                <a:gd name="f22" fmla="val 718"/>
                <a:gd name="f23" fmla="val 7322"/>
                <a:gd name="f24" fmla="val 730"/>
                <a:gd name="f25" fmla="val 7216"/>
                <a:gd name="f26" fmla="val 742"/>
                <a:gd name="f27" fmla="val 7106"/>
                <a:gd name="f28" fmla="val 750"/>
                <a:gd name="f29" fmla="val 6992"/>
                <a:gd name="f30" fmla="val 758"/>
                <a:gd name="f31" fmla="val 6872"/>
                <a:gd name="f32" fmla="val 762"/>
                <a:gd name="f33" fmla="val 6748"/>
                <a:gd name="f34" fmla="val 6618"/>
                <a:gd name="f35" fmla="val 760"/>
                <a:gd name="f36" fmla="val 6482"/>
                <a:gd name="f37" fmla="val 756"/>
                <a:gd name="f38" fmla="val 6342"/>
                <a:gd name="f39" fmla="val 6196"/>
                <a:gd name="f40" fmla="val 740"/>
                <a:gd name="f41" fmla="val 6042"/>
                <a:gd name="f42" fmla="val 726"/>
                <a:gd name="f43" fmla="val 5882"/>
                <a:gd name="f44" fmla="val 710"/>
                <a:gd name="f45" fmla="val 5716"/>
                <a:gd name="f46" fmla="val 690"/>
                <a:gd name="f47" fmla="val 5544"/>
                <a:gd name="f48" fmla="val 668"/>
                <a:gd name="f49" fmla="val 5364"/>
                <a:gd name="f50" fmla="val 642"/>
                <a:gd name="f51" fmla="val 5176"/>
                <a:gd name="f52" fmla="val 612"/>
                <a:gd name="f53" fmla="val 4982"/>
                <a:gd name="f54" fmla="val 578"/>
                <a:gd name="f55" fmla="val 4778"/>
                <a:gd name="f56" fmla="val 540"/>
                <a:gd name="f57" fmla="val 4568"/>
                <a:gd name="f58" fmla="val 500"/>
                <a:gd name="f59" fmla="val 4348"/>
                <a:gd name="f60" fmla="val 454"/>
                <a:gd name="f61" fmla="val 4122"/>
                <a:gd name="f62" fmla="val 406"/>
                <a:gd name="f63" fmla="val 3886"/>
                <a:gd name="f64" fmla="val 354"/>
                <a:gd name="f65" fmla="val 3640"/>
                <a:gd name="f66" fmla="val 296"/>
                <a:gd name="f67" fmla="val 3396"/>
                <a:gd name="f68" fmla="val 240"/>
                <a:gd name="f69" fmla="val 3160"/>
                <a:gd name="f70" fmla="val 192"/>
                <a:gd name="f71" fmla="val 2934"/>
                <a:gd name="f72" fmla="val 148"/>
                <a:gd name="f73" fmla="val 2718"/>
                <a:gd name="f74" fmla="val 112"/>
                <a:gd name="f75" fmla="val 2512"/>
                <a:gd name="f76" fmla="val 82"/>
                <a:gd name="f77" fmla="val 2314"/>
                <a:gd name="f78" fmla="val 56"/>
                <a:gd name="f79" fmla="val 2126"/>
                <a:gd name="f80" fmla="val 36"/>
                <a:gd name="f81" fmla="val 1948"/>
                <a:gd name="f82" fmla="val 20"/>
                <a:gd name="f83" fmla="val 1776"/>
                <a:gd name="f84" fmla="val 10"/>
                <a:gd name="f85" fmla="val 1616"/>
                <a:gd name="f86" fmla="val 2"/>
                <a:gd name="f87" fmla="val 1462"/>
                <a:gd name="f88" fmla="val 1318"/>
                <a:gd name="f89" fmla="val 1182"/>
                <a:gd name="f90" fmla="val 4"/>
                <a:gd name="f91" fmla="val 1054"/>
                <a:gd name="f92" fmla="val 934"/>
                <a:gd name="f93" fmla="val 822"/>
                <a:gd name="f94" fmla="val 30"/>
                <a:gd name="f95" fmla="val 716"/>
                <a:gd name="f96" fmla="val 44"/>
                <a:gd name="f97" fmla="val 58"/>
                <a:gd name="f98" fmla="val 530"/>
                <a:gd name="f99" fmla="val 74"/>
                <a:gd name="f100" fmla="val 450"/>
                <a:gd name="f101" fmla="val 92"/>
                <a:gd name="f102" fmla="val 374"/>
                <a:gd name="f103" fmla="val 108"/>
                <a:gd name="f104" fmla="val 308"/>
                <a:gd name="f105" fmla="val 126"/>
                <a:gd name="f106" fmla="val 248"/>
                <a:gd name="f107" fmla="val 144"/>
                <a:gd name="f108" fmla="val 194"/>
                <a:gd name="f109" fmla="val 160"/>
                <a:gd name="f110" fmla="val 176"/>
                <a:gd name="f111" fmla="val 48"/>
                <a:gd name="f112" fmla="val 216"/>
                <a:gd name="f113" fmla="val 12"/>
                <a:gd name="f114" fmla="val 234"/>
                <a:gd name="f115" fmla="val 1186"/>
                <a:gd name="f116" fmla="val 51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8196" h="1192">
                  <a:moveTo>
                    <a:pt x="f3" y="f4"/>
                  </a:moveTo>
                  <a:lnTo>
                    <a:pt x="f3" y="f4"/>
                  </a:lnTo>
                  <a:lnTo>
                    <a:pt x="f5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2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0"/>
                  </a:lnTo>
                  <a:lnTo>
                    <a:pt x="f88" y="f0"/>
                  </a:lnTo>
                  <a:lnTo>
                    <a:pt x="f89" y="f90"/>
                  </a:lnTo>
                  <a:lnTo>
                    <a:pt x="f91" y="f84"/>
                  </a:lnTo>
                  <a:lnTo>
                    <a:pt x="f92" y="f8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12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72" y="f110"/>
                  </a:lnTo>
                  <a:lnTo>
                    <a:pt x="f103" y="f7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0" y="f68"/>
                  </a:lnTo>
                  <a:lnTo>
                    <a:pt x="f0" y="f2"/>
                  </a:lnTo>
                  <a:lnTo>
                    <a:pt x="f3" y="f2"/>
                  </a:lnTo>
                  <a:lnTo>
                    <a:pt x="f3" y="f2"/>
                  </a:lnTo>
                  <a:lnTo>
                    <a:pt x="f1" y="f115"/>
                  </a:lnTo>
                  <a:lnTo>
                    <a:pt x="f1" y="f115"/>
                  </a:lnTo>
                  <a:lnTo>
                    <a:pt x="f1" y="f116"/>
                  </a:lnTo>
                  <a:lnTo>
                    <a:pt x="f1" y="f116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s-ES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</p:grpSp>
      <p:sp>
        <p:nvSpPr>
          <p:cNvPr id="16" name="Date Placeholder 1"/>
          <p:cNvSpPr txBox="1">
            <a:spLocks noGrp="1"/>
          </p:cNvSpPr>
          <p:nvPr>
            <p:ph type="dt" sz="half" idx="2"/>
          </p:nvPr>
        </p:nvSpPr>
        <p:spPr>
          <a:xfrm>
            <a:off x="5163840" y="6250319"/>
            <a:ext cx="37864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s-ES" sz="1800" b="0" i="0" u="none" strike="noStrike" kern="1200" spc="0">
                <a:solidFill>
                  <a:srgbClr val="000000"/>
                </a:solidFill>
                <a:latin typeface="Candara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FC40989B-35F0-49BA-8939-E493494D92F9}" type="datetime1">
              <a:rPr lang="en-US" smtClean="0"/>
              <a:t>9/9/2026</a:t>
            </a:fld>
            <a:endParaRPr lang="es-ES"/>
          </a:p>
        </p:txBody>
      </p:sp>
      <p:sp>
        <p:nvSpPr>
          <p:cNvPr id="17" name="Footer Placeholder 2"/>
          <p:cNvSpPr txBox="1">
            <a:spLocks noGrp="1"/>
          </p:cNvSpPr>
          <p:nvPr>
            <p:ph type="ftr" sz="quarter" idx="3"/>
          </p:nvPr>
        </p:nvSpPr>
        <p:spPr>
          <a:xfrm>
            <a:off x="193680" y="6250319"/>
            <a:ext cx="37864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s-ES" sz="1800" b="0" i="0" u="none" strike="noStrike" kern="1200" spc="0">
                <a:solidFill>
                  <a:srgbClr val="000000"/>
                </a:solidFill>
                <a:latin typeface="Candara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18" name="Slide Number Placeholder 3"/>
          <p:cNvSpPr txBox="1">
            <a:spLocks noGrp="1"/>
          </p:cNvSpPr>
          <p:nvPr>
            <p:ph type="sldNum" sz="quarter" idx="4"/>
          </p:nvPr>
        </p:nvSpPr>
        <p:spPr>
          <a:xfrm>
            <a:off x="3990960" y="6250319"/>
            <a:ext cx="1161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es-ES" sz="1800" b="0" i="0" u="none" strike="noStrike" kern="1200" spc="0">
                <a:solidFill>
                  <a:srgbClr val="000000"/>
                </a:solidFill>
                <a:latin typeface="Candara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DABB8DE8-78D3-48F0-8D71-3F322E69F1AB}" type="slidenum">
              <a:t>‹Nº›</a:t>
            </a:fld>
            <a:endParaRPr lang="es-ES"/>
          </a:p>
        </p:txBody>
      </p:sp>
      <p:sp>
        <p:nvSpPr>
          <p:cNvPr id="19" name="18 Marcador de título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s-ES"/>
          </a:p>
        </p:txBody>
      </p:sp>
      <p:sp>
        <p:nvSpPr>
          <p:cNvPr id="20" name="19 Marcador de texto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hangingPunct="1">
        <a:tabLst/>
        <a:defRPr lang="es-ES" sz="1800" b="0" i="0" u="none" strike="noStrike" kern="1200" spc="0">
          <a:ln>
            <a:noFill/>
          </a:ln>
          <a:solidFill>
            <a:srgbClr val="000000"/>
          </a:solidFill>
          <a:latin typeface="Candara" pitchFamily="18"/>
          <a:ea typeface="Microsoft YaHei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es-ES" sz="2400" b="0" i="0" u="none" strike="noStrike" kern="1200" spc="0">
          <a:ln>
            <a:noFill/>
          </a:ln>
          <a:solidFill>
            <a:srgbClr val="073E87"/>
          </a:solidFill>
          <a:latin typeface="Candara" pitchFamily="18"/>
          <a:ea typeface="Microsoft YaHei" pitchFamily="2"/>
        </a:defRPr>
      </a:lvl1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52743CAE-E787-43CE-AFF6-A0E4DB1F41BC}" type="datetime1">
              <a:rPr lang="en-US" smtClean="0"/>
              <a:t>9/9/2026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r>
              <a:rPr lang="es-ES"/>
              <a:t>Presentación de los módulo impartidos por José Antonio Cadelo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lvl="0"/>
            <a:fld id="{657C2073-7393-410B-BFAC-56FD08B9AD6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579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gelescustodiossantander.es/" TargetMode="External"/><Relationship Id="rId7" Type="http://schemas.openxmlformats.org/officeDocument/2006/relationships/hyperlink" Target="mailto:josecadelo.pro@gmail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hyperlink" Target="mailto:jose.cadelo@angelescustodios.org" TargetMode="External"/><Relationship Id="rId5" Type="http://schemas.openxmlformats.org/officeDocument/2006/relationships/hyperlink" Target="http://www.josecadelo.com/" TargetMode="External"/><Relationship Id="rId4" Type="http://schemas.openxmlformats.org/officeDocument/2006/relationships/hyperlink" Target="https://www.youtube.com/watch?v=SjDLkXRRjzQ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7" Type="http://schemas.openxmlformats.org/officeDocument/2006/relationships/slide" Target="slide3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slide" Target="slide30.xml"/><Relationship Id="rId5" Type="http://schemas.openxmlformats.org/officeDocument/2006/relationships/slide" Target="slide23.xml"/><Relationship Id="rId4" Type="http://schemas.openxmlformats.org/officeDocument/2006/relationships/slide" Target="slide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osecadelo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9.jfif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.jf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f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467544" y="1340768"/>
            <a:ext cx="6912768" cy="3384376"/>
          </a:xfrm>
        </p:spPr>
        <p:txBody>
          <a:bodyPr wrap="square" lIns="90000" tIns="45000" rIns="90000" bIns="45000" anchor="t">
            <a:normAutofit fontScale="90000"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lvl="0" algn="ctr">
              <a:buNone/>
            </a:pPr>
            <a:r>
              <a:rPr lang="es-ES" sz="4400" b="0" i="0" dirty="0">
                <a:solidFill>
                  <a:srgbClr val="6666FF"/>
                </a:solidFill>
                <a:latin typeface="Candara" pitchFamily="34"/>
              </a:rPr>
              <a:t>Presentación de los módulos que imparto en este curso </a:t>
            </a:r>
            <a:br>
              <a:rPr lang="es-ES" sz="4400" b="0" i="0" dirty="0">
                <a:solidFill>
                  <a:srgbClr val="6666FF"/>
                </a:solidFill>
                <a:latin typeface="Candara" pitchFamily="34"/>
              </a:rPr>
            </a:br>
            <a:r>
              <a:rPr lang="es-ES" sz="4400" dirty="0">
                <a:solidFill>
                  <a:srgbClr val="6666FF"/>
                </a:solidFill>
                <a:latin typeface="Candara" pitchFamily="34"/>
              </a:rPr>
              <a:t>2026-27</a:t>
            </a:r>
            <a:br>
              <a:rPr lang="es-ES" sz="4400" dirty="0">
                <a:solidFill>
                  <a:srgbClr val="6666FF"/>
                </a:solidFill>
                <a:latin typeface="Candara" pitchFamily="34"/>
              </a:rPr>
            </a:br>
            <a:br>
              <a:rPr lang="es-ES" sz="4400" dirty="0">
                <a:solidFill>
                  <a:srgbClr val="6666FF"/>
                </a:solidFill>
                <a:latin typeface="Candara" pitchFamily="34"/>
              </a:rPr>
            </a:br>
            <a:r>
              <a:rPr lang="es-ES" dirty="0">
                <a:solidFill>
                  <a:srgbClr val="6666FF"/>
                </a:solidFill>
                <a:latin typeface="Candara" pitchFamily="34"/>
              </a:rPr>
              <a:t>Profesor: José Antonio </a:t>
            </a:r>
            <a:r>
              <a:rPr lang="es-ES" dirty="0" err="1">
                <a:solidFill>
                  <a:srgbClr val="6666FF"/>
                </a:solidFill>
                <a:latin typeface="Candara" pitchFamily="34"/>
              </a:rPr>
              <a:t>Cadelo</a:t>
            </a:r>
            <a:endParaRPr lang="es-ES" b="1" i="0" dirty="0">
              <a:solidFill>
                <a:srgbClr val="6666FF"/>
              </a:solidFill>
              <a:latin typeface="Candara" pitchFamily="34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 txBox="1">
            <a:spLocks noGrp="1"/>
          </p:cNvSpPr>
          <p:nvPr>
            <p:ph type="subTitle" idx="4294967295"/>
          </p:nvPr>
        </p:nvSpPr>
        <p:spPr>
          <a:xfrm>
            <a:off x="1043608" y="853650"/>
            <a:ext cx="6048672" cy="6114494"/>
          </a:xfrm>
        </p:spPr>
        <p:txBody>
          <a:bodyPr wrap="square" anchor="ctr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0" hangingPunct="1">
              <a:buChar char="➔"/>
            </a:pPr>
            <a:r>
              <a:rPr lang="es-ES" sz="2800" dirty="0">
                <a:solidFill>
                  <a:srgbClr val="000000"/>
                </a:solidFill>
                <a:latin typeface="Candara" pitchFamily="34"/>
              </a:rPr>
              <a:t>Presentación general</a:t>
            </a:r>
          </a:p>
          <a:p>
            <a:pPr marL="0" lvl="0" indent="0" hangingPunct="1">
              <a:buChar char="➔"/>
            </a:pPr>
            <a:r>
              <a:rPr lang="es-ES" sz="2800" dirty="0">
                <a:solidFill>
                  <a:srgbClr val="000000"/>
                </a:solidFill>
                <a:latin typeface="Candara" pitchFamily="34"/>
              </a:rPr>
              <a:t>Normas del centro</a:t>
            </a:r>
          </a:p>
          <a:p>
            <a:pPr marL="0" lvl="0" indent="0" hangingPunct="1">
              <a:buChar char="➔"/>
            </a:pPr>
            <a:r>
              <a:rPr lang="es-ES" sz="2800" dirty="0">
                <a:solidFill>
                  <a:srgbClr val="000000"/>
                </a:solidFill>
                <a:latin typeface="Candara" pitchFamily="34"/>
              </a:rPr>
              <a:t>Horario</a:t>
            </a:r>
          </a:p>
          <a:p>
            <a:pPr marL="0" lvl="0" indent="0" hangingPunct="1">
              <a:buChar char="➔"/>
            </a:pPr>
            <a:endParaRPr lang="es-ES" sz="2800" dirty="0">
              <a:solidFill>
                <a:srgbClr val="000000"/>
              </a:solidFill>
              <a:latin typeface="Candara" pitchFamily="34"/>
            </a:endParaRPr>
          </a:p>
          <a:p>
            <a:pPr marL="0" lvl="0" indent="0" hangingPunct="1">
              <a:buChar char="➔"/>
            </a:pPr>
            <a:r>
              <a:rPr lang="es-ES" sz="2800" dirty="0">
                <a:solidFill>
                  <a:srgbClr val="000000"/>
                </a:solidFill>
                <a:latin typeface="Candara" pitchFamily="34"/>
              </a:rPr>
              <a:t>Módulo de Técnica Contable</a:t>
            </a:r>
          </a:p>
          <a:p>
            <a:pPr marL="0" indent="0">
              <a:buFont typeface="StarSymbol"/>
              <a:buChar char="➔"/>
            </a:pPr>
            <a:r>
              <a:rPr lang="es-ES" sz="2800" dirty="0">
                <a:solidFill>
                  <a:srgbClr val="000000"/>
                </a:solidFill>
                <a:latin typeface="Candara" pitchFamily="34"/>
              </a:rPr>
              <a:t>Módulo de Tesorería</a:t>
            </a:r>
          </a:p>
          <a:p>
            <a:pPr marL="0" lvl="0" indent="0" hangingPunct="1">
              <a:buChar char="➔"/>
            </a:pPr>
            <a:r>
              <a:rPr lang="es-ES" sz="2800" dirty="0">
                <a:solidFill>
                  <a:srgbClr val="000000"/>
                </a:solidFill>
                <a:latin typeface="Candara" pitchFamily="34"/>
              </a:rPr>
              <a:t>Módulo de IPE II</a:t>
            </a:r>
          </a:p>
          <a:p>
            <a:pPr marL="0" lvl="0" indent="0" hangingPunct="1">
              <a:buChar char="➔"/>
            </a:pPr>
            <a:r>
              <a:rPr lang="es-ES" sz="2800" dirty="0">
                <a:solidFill>
                  <a:srgbClr val="000000"/>
                </a:solidFill>
                <a:latin typeface="Candara" pitchFamily="34"/>
              </a:rPr>
              <a:t>Optativa: IRPF</a:t>
            </a:r>
          </a:p>
          <a:p>
            <a:pPr marL="0" lvl="0" indent="0" hangingPunct="1">
              <a:buChar char="➔"/>
            </a:pPr>
            <a:r>
              <a:rPr lang="es-ES" sz="2800" dirty="0">
                <a:solidFill>
                  <a:srgbClr val="000000"/>
                </a:solidFill>
                <a:latin typeface="Candara" pitchFamily="34"/>
              </a:rPr>
              <a:t>Módulo de FEM</a:t>
            </a:r>
          </a:p>
          <a:p>
            <a:pPr marL="0" lvl="0" indent="0" hangingPunct="1">
              <a:buNone/>
            </a:pPr>
            <a:endParaRPr lang="es-ES" sz="2800" dirty="0">
              <a:solidFill>
                <a:srgbClr val="000000"/>
              </a:solidFill>
              <a:latin typeface="Candara" pitchFamily="34"/>
            </a:endParaRPr>
          </a:p>
          <a:p>
            <a:pPr marL="0" lvl="0" indent="0" hangingPunct="1">
              <a:buChar char="➔"/>
            </a:pPr>
            <a:endParaRPr lang="es-ES" sz="2800" dirty="0">
              <a:solidFill>
                <a:srgbClr val="000000"/>
              </a:solidFill>
              <a:latin typeface="Candara" pitchFamily="34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203848" y="548680"/>
            <a:ext cx="18722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000" b="1" u="sng" dirty="0">
                <a:solidFill>
                  <a:srgbClr val="000000"/>
                </a:solidFill>
                <a:latin typeface="Candara" pitchFamily="34"/>
              </a:rPr>
              <a:t>Índice</a:t>
            </a:r>
            <a:endParaRPr lang="es-ES" sz="40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 txBox="1">
            <a:spLocks noGrp="1"/>
          </p:cNvSpPr>
          <p:nvPr>
            <p:ph type="subTitle" idx="4294967295"/>
          </p:nvPr>
        </p:nvSpPr>
        <p:spPr>
          <a:xfrm>
            <a:off x="323528" y="2048075"/>
            <a:ext cx="8352928" cy="3477875"/>
          </a:xfrm>
        </p:spPr>
        <p:txBody>
          <a:bodyPr wrap="square" anchor="ctr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>
              <a:spcBef>
                <a:spcPts val="0"/>
              </a:spcBef>
            </a:pPr>
            <a:r>
              <a:rPr lang="es-ES" sz="2000" dirty="0">
                <a:solidFill>
                  <a:srgbClr val="000000"/>
                </a:solidFill>
                <a:latin typeface="Candara" pitchFamily="34"/>
              </a:rPr>
              <a:t>Página web del centro: </a:t>
            </a:r>
            <a:r>
              <a:rPr lang="es-ES" sz="2000" dirty="0">
                <a:solidFill>
                  <a:srgbClr val="000000"/>
                </a:solidFill>
                <a:latin typeface="Candara" pitchFamily="34"/>
                <a:hlinkClick r:id="rId3"/>
              </a:rPr>
              <a:t>www.angelescustodiossantander.es</a:t>
            </a:r>
            <a:r>
              <a:rPr lang="es-ES" sz="2000" dirty="0">
                <a:solidFill>
                  <a:srgbClr val="000000"/>
                </a:solidFill>
                <a:latin typeface="Candara" pitchFamily="34"/>
              </a:rPr>
              <a:t> donde ver datos de interés (comedor, bolsa de empleo, noticias, etc.)</a:t>
            </a:r>
          </a:p>
          <a:p>
            <a:pPr>
              <a:spcBef>
                <a:spcPts val="0"/>
              </a:spcBef>
            </a:pPr>
            <a:r>
              <a:rPr lang="es-ES" sz="2000" dirty="0">
                <a:solidFill>
                  <a:srgbClr val="000000"/>
                </a:solidFill>
                <a:latin typeface="Candara" pitchFamily="34"/>
              </a:rPr>
              <a:t>Teléfono del centro: 942 215202</a:t>
            </a:r>
          </a:p>
          <a:p>
            <a:pPr>
              <a:spcBef>
                <a:spcPts val="0"/>
              </a:spcBef>
            </a:pPr>
            <a:r>
              <a:rPr lang="es-ES" sz="2000" dirty="0">
                <a:solidFill>
                  <a:srgbClr val="000000"/>
                </a:solidFill>
                <a:latin typeface="Candara" pitchFamily="34"/>
              </a:rPr>
              <a:t>Contacto, comunicación y entrega de notas: </a:t>
            </a:r>
            <a:r>
              <a:rPr lang="es-ES" sz="2000" dirty="0">
                <a:solidFill>
                  <a:srgbClr val="000000"/>
                </a:solidFill>
                <a:latin typeface="Candara" pitchFamily="34"/>
                <a:hlinkClick r:id="rId4"/>
              </a:rPr>
              <a:t>aplicación </a:t>
            </a:r>
            <a:r>
              <a:rPr lang="es-ES" sz="2000" dirty="0" err="1">
                <a:solidFill>
                  <a:srgbClr val="000000"/>
                </a:solidFill>
                <a:latin typeface="Candara" pitchFamily="34"/>
              </a:rPr>
              <a:t>Edvoice</a:t>
            </a:r>
            <a:endParaRPr lang="es-ES" sz="2000" dirty="0">
              <a:solidFill>
                <a:srgbClr val="000000"/>
              </a:solidFill>
              <a:latin typeface="Candara" pitchFamily="34"/>
            </a:endParaRPr>
          </a:p>
          <a:p>
            <a:pPr marL="342900" indent="-342900" hangingPunct="1">
              <a:spcBef>
                <a:spcPts val="0"/>
              </a:spcBef>
            </a:pPr>
            <a:endParaRPr lang="es-ES" sz="2000" dirty="0">
              <a:solidFill>
                <a:srgbClr val="000000"/>
              </a:solidFill>
              <a:latin typeface="Candara" pitchFamily="34"/>
            </a:endParaRPr>
          </a:p>
          <a:p>
            <a:pPr marL="342900" indent="-342900" hangingPunct="1">
              <a:spcBef>
                <a:spcPts val="0"/>
              </a:spcBef>
            </a:pPr>
            <a:r>
              <a:rPr lang="es-ES" sz="2000" dirty="0">
                <a:solidFill>
                  <a:srgbClr val="000000"/>
                </a:solidFill>
                <a:latin typeface="Candara" pitchFamily="34"/>
              </a:rPr>
              <a:t>Página web: </a:t>
            </a:r>
            <a:r>
              <a:rPr lang="es-ES" sz="2000" b="1" dirty="0">
                <a:solidFill>
                  <a:srgbClr val="000000"/>
                </a:solidFill>
                <a:latin typeface="Candara" pitchFamily="34"/>
                <a:hlinkClick r:id="rId5"/>
              </a:rPr>
              <a:t>www.josecadelo.com</a:t>
            </a:r>
            <a:r>
              <a:rPr lang="es-ES" sz="2000" b="1" dirty="0">
                <a:solidFill>
                  <a:srgbClr val="000000"/>
                </a:solidFill>
                <a:latin typeface="Candara" pitchFamily="34"/>
              </a:rPr>
              <a:t> </a:t>
            </a:r>
            <a:r>
              <a:rPr lang="es-ES" sz="2000" dirty="0">
                <a:solidFill>
                  <a:srgbClr val="000000"/>
                </a:solidFill>
                <a:latin typeface="Candara" pitchFamily="34"/>
              </a:rPr>
              <a:t>donde ver datos de interés. </a:t>
            </a:r>
          </a:p>
          <a:p>
            <a:pPr marL="342900" indent="-342900" hangingPunct="1">
              <a:spcBef>
                <a:spcPts val="0"/>
              </a:spcBef>
            </a:pPr>
            <a:r>
              <a:rPr lang="es-ES" sz="2000" dirty="0">
                <a:solidFill>
                  <a:srgbClr val="000000"/>
                </a:solidFill>
                <a:latin typeface="Candara" pitchFamily="34"/>
              </a:rPr>
              <a:t>Correo Electrónico: </a:t>
            </a:r>
            <a:r>
              <a:rPr lang="es-ES" sz="2000" dirty="0">
                <a:solidFill>
                  <a:srgbClr val="000000"/>
                </a:solidFill>
                <a:latin typeface="Candara" pitchFamily="34"/>
                <a:hlinkClick r:id="rId6"/>
              </a:rPr>
              <a:t>jose.cadelo@angelescustodios.org</a:t>
            </a:r>
            <a:endParaRPr lang="es-ES" sz="2000" dirty="0">
              <a:solidFill>
                <a:srgbClr val="000000"/>
              </a:solidFill>
              <a:latin typeface="Candara" pitchFamily="34"/>
            </a:endParaRPr>
          </a:p>
          <a:p>
            <a:pPr>
              <a:spcBef>
                <a:spcPts val="0"/>
              </a:spcBef>
            </a:pPr>
            <a:r>
              <a:rPr lang="es-ES" sz="2000" dirty="0">
                <a:solidFill>
                  <a:srgbClr val="000000"/>
                </a:solidFill>
                <a:latin typeface="Candara" pitchFamily="34"/>
              </a:rPr>
              <a:t>Horario de tutoría  familias Administrativo: martes de 16,00 a 17,00 horas</a:t>
            </a:r>
          </a:p>
          <a:p>
            <a:pPr marL="342900" indent="-342900" hangingPunct="1">
              <a:spcBef>
                <a:spcPts val="0"/>
              </a:spcBef>
            </a:pPr>
            <a:endParaRPr lang="es-ES" sz="2000" dirty="0">
              <a:solidFill>
                <a:srgbClr val="000000"/>
              </a:solidFill>
              <a:latin typeface="Candara" pitchFamily="34"/>
              <a:hlinkClick r:id="rId7"/>
            </a:endParaRPr>
          </a:p>
          <a:p>
            <a:pPr>
              <a:spcBef>
                <a:spcPts val="0"/>
              </a:spcBef>
            </a:pPr>
            <a:r>
              <a:rPr lang="es-ES" sz="2000" dirty="0">
                <a:solidFill>
                  <a:srgbClr val="000000"/>
                </a:solidFill>
                <a:latin typeface="Candara" pitchFamily="34"/>
              </a:rPr>
              <a:t>La entrega de diversa información y documentos del módulo, se hará a través de la aplicación </a:t>
            </a:r>
            <a:r>
              <a:rPr lang="es-ES" sz="2000" dirty="0" err="1">
                <a:solidFill>
                  <a:srgbClr val="000000"/>
                </a:solidFill>
                <a:latin typeface="Candara" pitchFamily="34"/>
              </a:rPr>
              <a:t>Classroom</a:t>
            </a:r>
            <a:r>
              <a:rPr lang="es-ES" sz="2000" dirty="0">
                <a:solidFill>
                  <a:srgbClr val="000000"/>
                </a:solidFill>
                <a:latin typeface="Candara" pitchFamily="34"/>
              </a:rPr>
              <a:t> de Google. Obligatoria.</a:t>
            </a:r>
            <a:endParaRPr lang="es-ES" sz="2000" dirty="0">
              <a:solidFill>
                <a:schemeClr val="tx1"/>
              </a:solidFill>
              <a:latin typeface="Candara" pitchFamily="34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5" name="3 Rectángulo">
            <a:extLst>
              <a:ext uri="{FF2B5EF4-FFF2-40B4-BE49-F238E27FC236}">
                <a16:creationId xmlns:a16="http://schemas.microsoft.com/office/drawing/2014/main" id="{C53D7A89-D128-401D-A0E2-65827F0E6BA7}"/>
              </a:ext>
            </a:extLst>
          </p:cNvPr>
          <p:cNvSpPr/>
          <p:nvPr/>
        </p:nvSpPr>
        <p:spPr>
          <a:xfrm>
            <a:off x="323528" y="267431"/>
            <a:ext cx="46492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u="sng" dirty="0">
                <a:solidFill>
                  <a:srgbClr val="000000"/>
                </a:solidFill>
                <a:latin typeface="Candara" pitchFamily="34"/>
              </a:rPr>
              <a:t>Presentación General</a:t>
            </a:r>
            <a:endParaRPr lang="es-ES" sz="32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609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 txBox="1">
            <a:spLocks noGrp="1"/>
          </p:cNvSpPr>
          <p:nvPr>
            <p:ph type="subTitle" idx="4294967295"/>
          </p:nvPr>
        </p:nvSpPr>
        <p:spPr>
          <a:xfrm>
            <a:off x="395536" y="196961"/>
            <a:ext cx="7635875" cy="7048083"/>
          </a:xfrm>
        </p:spPr>
        <p:txBody>
          <a:bodyPr anchor="ctr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0" lvl="0" indent="0" algn="ctr" hangingPunct="1">
              <a:buNone/>
            </a:pPr>
            <a:r>
              <a:rPr lang="es-ES" sz="2800" b="1" u="sng" dirty="0">
                <a:solidFill>
                  <a:srgbClr val="000000"/>
                </a:solidFill>
                <a:latin typeface="Candara" pitchFamily="34"/>
              </a:rPr>
              <a:t>Normas del Curso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latin typeface="Candara" pitchFamily="34"/>
              </a:rPr>
              <a:t>Este curso tenemos el lema </a:t>
            </a:r>
            <a:r>
              <a:rPr lang="es-ES" b="1" dirty="0">
                <a:solidFill>
                  <a:srgbClr val="000000"/>
                </a:solidFill>
                <a:latin typeface="Candara" pitchFamily="34"/>
              </a:rPr>
              <a:t>Abriendo puertas</a:t>
            </a:r>
            <a:r>
              <a:rPr lang="es-ES" sz="1600" dirty="0">
                <a:solidFill>
                  <a:srgbClr val="000000"/>
                </a:solidFill>
                <a:latin typeface="Candara" pitchFamily="34"/>
              </a:rPr>
              <a:t>, alrededor de él realizaremos diferentes actividades durante el año.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latin typeface="Candara" pitchFamily="34"/>
              </a:rPr>
              <a:t>Se requiere puntualidad en el comienzo de las clases, 5 minutos tarde serán retraso, a partir de ahí es falta de asistencia, siempre que sea de forma excepcional.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latin typeface="Candara" pitchFamily="34"/>
              </a:rPr>
              <a:t>Los alumnos que lleguen en transporte público desde fuera de Santander, pueden entrar al centro si llegan tarde, presentar horario de transporte  para incluirse en la lista justificada y motivo.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latin typeface="Candara" pitchFamily="34"/>
              </a:rPr>
              <a:t>No se puede comer en la clase, para ello salir del colegio. 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latin typeface="Candara" pitchFamily="34"/>
              </a:rPr>
              <a:t>En el recreo las clases se cierran, se puede ir a la biblioteca o sino salir del centro.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latin typeface="Candara" pitchFamily="34"/>
              </a:rPr>
              <a:t>En el descanso de 5 minutos entre clases, no se puede salir del centro.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latin typeface="Candara" pitchFamily="34"/>
              </a:rPr>
              <a:t>Está prohibido fumar en cualquier estancia del centro, no se debe fumar hasta separarse mas de 100 m de la puerta del colegio.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latin typeface="Candara" pitchFamily="34"/>
              </a:rPr>
              <a:t>Las faltas de asistencia para justificarlas, se necesita algún documento oficial.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latin typeface="Candara" pitchFamily="34"/>
              </a:rPr>
              <a:t>Está prohibido el uso del móvil en el aula, excepto en los 5 minutos de descanso y en el recreo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600" dirty="0">
                <a:solidFill>
                  <a:srgbClr val="000000"/>
                </a:solidFill>
                <a:latin typeface="Candara" pitchFamily="34"/>
              </a:rPr>
              <a:t>Totalmente prohibido hacer grabaciones o fotos sin autorización dentro del centro.</a:t>
            </a:r>
          </a:p>
          <a:p>
            <a:pPr marL="342900" indent="-342900" hangingPunct="1"/>
            <a:endParaRPr lang="es-ES" sz="1800" dirty="0">
              <a:solidFill>
                <a:srgbClr val="000000"/>
              </a:solidFill>
              <a:latin typeface="Candara" pitchFamily="34"/>
            </a:endParaRPr>
          </a:p>
          <a:p>
            <a:pPr marL="342900" indent="-342900" hangingPunct="1"/>
            <a:endParaRPr lang="es-ES" sz="1800" dirty="0">
              <a:solidFill>
                <a:srgbClr val="000000"/>
              </a:solidFill>
              <a:latin typeface="Candara" pitchFamily="34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226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>
            <a:extLst>
              <a:ext uri="{FF2B5EF4-FFF2-40B4-BE49-F238E27FC236}">
                <a16:creationId xmlns:a16="http://schemas.microsoft.com/office/drawing/2014/main" id="{CC172ACA-64F6-4333-9D5D-1F655025AFB5}"/>
              </a:ext>
            </a:extLst>
          </p:cNvPr>
          <p:cNvSpPr/>
          <p:nvPr/>
        </p:nvSpPr>
        <p:spPr>
          <a:xfrm>
            <a:off x="323528" y="476672"/>
            <a:ext cx="46492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u="sng" dirty="0">
                <a:solidFill>
                  <a:srgbClr val="000000"/>
                </a:solidFill>
                <a:latin typeface="Candara" pitchFamily="34"/>
              </a:rPr>
              <a:t>Horario</a:t>
            </a:r>
            <a:endParaRPr lang="es-ES" sz="3200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F59FA01-37C5-4FE8-9079-0D7859CBE3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0768"/>
            <a:ext cx="7380312" cy="521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029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 txBox="1">
            <a:spLocks noGrp="1"/>
          </p:cNvSpPr>
          <p:nvPr>
            <p:ph type="subTitle" idx="4294967295"/>
          </p:nvPr>
        </p:nvSpPr>
        <p:spPr>
          <a:xfrm>
            <a:off x="323528" y="1894186"/>
            <a:ext cx="8352928" cy="3785652"/>
          </a:xfrm>
        </p:spPr>
        <p:txBody>
          <a:bodyPr wrap="square" anchor="ctr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●"/>
            </a:lvl1pPr>
            <a:lvl2pPr lvl="1">
              <a:buClr>
                <a:srgbClr val="000000"/>
              </a:buClr>
              <a:buSzPct val="45000"/>
              <a:buFont typeface="StarSymbol"/>
              <a:buChar char="●"/>
            </a:lvl2pPr>
            <a:lvl3pPr lvl="2">
              <a:buClr>
                <a:srgbClr val="000000"/>
              </a:buClr>
              <a:buSzPct val="45000"/>
              <a:buFont typeface="StarSymbol"/>
              <a:buChar char="●"/>
            </a:lvl3pPr>
            <a:lvl4pPr lvl="3">
              <a:buClr>
                <a:srgbClr val="000000"/>
              </a:buClr>
              <a:buSzPct val="45000"/>
              <a:buFont typeface="StarSymbol"/>
              <a:buChar char="●"/>
            </a:lvl4pPr>
            <a:lvl5pPr lvl="4">
              <a:buClr>
                <a:srgbClr val="000000"/>
              </a:buClr>
              <a:buSzPct val="45000"/>
              <a:buFont typeface="StarSymbol"/>
              <a:buChar char="●"/>
            </a:lvl5pPr>
            <a:lvl6pPr lvl="5">
              <a:buClr>
                <a:srgbClr val="000000"/>
              </a:buClr>
              <a:buSzPct val="45000"/>
              <a:buFont typeface="StarSymbol"/>
              <a:buChar char="●"/>
            </a:lvl6pPr>
            <a:lvl7pPr lvl="6">
              <a:buClr>
                <a:srgbClr val="000000"/>
              </a:buClr>
              <a:buSzPct val="45000"/>
              <a:buFont typeface="StarSymbol"/>
              <a:buChar char="●"/>
            </a:lvl7pPr>
            <a:lvl8pPr lvl="7">
              <a:buClr>
                <a:srgbClr val="000000"/>
              </a:buClr>
              <a:buSzPct val="45000"/>
              <a:buFont typeface="StarSymbol"/>
              <a:buChar char="●"/>
            </a:lvl8pPr>
            <a:lvl9pPr lvl="8">
              <a:buClr>
                <a:srgbClr val="000000"/>
              </a:buClr>
              <a:buSzPct val="45000"/>
              <a:buFont typeface="StarSymbol"/>
              <a:buChar char="●"/>
            </a:lvl9pPr>
          </a:lstStyle>
          <a:p>
            <a:pPr marL="342900" indent="-342900" hangingPunct="1">
              <a:spcBef>
                <a:spcPts val="0"/>
              </a:spcBef>
            </a:pPr>
            <a:r>
              <a:rPr lang="es-ES" sz="2000" dirty="0">
                <a:solidFill>
                  <a:srgbClr val="000000"/>
                </a:solidFill>
                <a:latin typeface="Candara" pitchFamily="34"/>
              </a:rPr>
              <a:t>Profesor: José Antonio Cadelo Viadero</a:t>
            </a:r>
          </a:p>
          <a:p>
            <a:pPr marL="342900" indent="-342900" hangingPunct="1">
              <a:spcBef>
                <a:spcPts val="0"/>
              </a:spcBef>
            </a:pPr>
            <a:endParaRPr lang="es-ES" sz="2000" dirty="0">
              <a:solidFill>
                <a:srgbClr val="000000"/>
              </a:solidFill>
              <a:latin typeface="Candara" pitchFamily="34"/>
            </a:endParaRPr>
          </a:p>
          <a:p>
            <a:pPr marL="342900" indent="-342900" hangingPunct="1">
              <a:spcBef>
                <a:spcPts val="0"/>
              </a:spcBef>
            </a:pPr>
            <a:r>
              <a:rPr lang="es-ES" sz="2000" dirty="0">
                <a:solidFill>
                  <a:srgbClr val="000000"/>
                </a:solidFill>
                <a:latin typeface="Candara" pitchFamily="34"/>
              </a:rPr>
              <a:t>Actualmente imparto clase en:</a:t>
            </a:r>
          </a:p>
          <a:p>
            <a:pPr marL="0" indent="0" hangingPunct="1">
              <a:spcBef>
                <a:spcPts val="0"/>
              </a:spcBef>
              <a:buNone/>
            </a:pPr>
            <a:endParaRPr lang="es-ES" sz="2000" dirty="0">
              <a:solidFill>
                <a:srgbClr val="000000"/>
              </a:solidFill>
              <a:latin typeface="Candara" pitchFamily="34"/>
            </a:endParaRPr>
          </a:p>
          <a:p>
            <a:pPr lvl="1" indent="-342900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rgbClr val="000000"/>
                </a:solidFill>
                <a:latin typeface="Candara" pitchFamily="34"/>
              </a:rPr>
              <a:t>Colegio Ángeles Custodios</a:t>
            </a:r>
          </a:p>
          <a:p>
            <a:pPr lvl="2" indent="-34290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000000"/>
                </a:solidFill>
                <a:latin typeface="Candara" pitchFamily="34"/>
                <a:hlinkClick r:id="rId3" action="ppaction://hlinksldjump"/>
              </a:rPr>
              <a:t>Técnica contable: 1º Gestión Administrativa</a:t>
            </a:r>
            <a:endParaRPr lang="es-ES" sz="2000" dirty="0">
              <a:solidFill>
                <a:srgbClr val="000000"/>
              </a:solidFill>
              <a:latin typeface="Candara" pitchFamily="34"/>
            </a:endParaRPr>
          </a:p>
          <a:p>
            <a:pPr lvl="2" indent="-34290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000000"/>
                </a:solidFill>
                <a:latin typeface="Candara" pitchFamily="34"/>
                <a:hlinkClick r:id="rId4" action="ppaction://hlinksldjump"/>
              </a:rPr>
              <a:t>Tesorería: 2º Gestión Administrativa</a:t>
            </a:r>
            <a:endParaRPr lang="es-ES" sz="2000" dirty="0">
              <a:solidFill>
                <a:srgbClr val="000000"/>
              </a:solidFill>
              <a:latin typeface="Candara" pitchFamily="34"/>
            </a:endParaRPr>
          </a:p>
          <a:p>
            <a:pPr lvl="2" indent="-34290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000000"/>
                </a:solidFill>
                <a:latin typeface="Candara" pitchFamily="34"/>
                <a:hlinkClick r:id="rId5" action="ppaction://hlinksldjump"/>
              </a:rPr>
              <a:t>IPE II: 2º Peluquería y Farmacia</a:t>
            </a:r>
            <a:endParaRPr lang="es-ES" sz="2000" dirty="0">
              <a:solidFill>
                <a:srgbClr val="000000"/>
              </a:solidFill>
              <a:latin typeface="Candara" pitchFamily="34"/>
            </a:endParaRPr>
          </a:p>
          <a:p>
            <a:pPr lvl="2" indent="-34290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000000"/>
                </a:solidFill>
                <a:latin typeface="Candara" pitchFamily="34"/>
                <a:hlinkClick r:id="rId6" action="ppaction://hlinksldjump"/>
              </a:rPr>
              <a:t>Optativa: Fiscalidad Aplicada IRPF, 2º Gestión Administrativa</a:t>
            </a:r>
            <a:endParaRPr lang="es-ES" sz="2000" dirty="0">
              <a:solidFill>
                <a:srgbClr val="000000"/>
              </a:solidFill>
              <a:latin typeface="Candara" pitchFamily="34"/>
            </a:endParaRPr>
          </a:p>
          <a:p>
            <a:pPr lvl="2" indent="-34290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000000"/>
                </a:solidFill>
                <a:latin typeface="Candara" pitchFamily="34"/>
                <a:hlinkClick r:id="rId7" action="ppaction://hlinksldjump"/>
              </a:rPr>
              <a:t>FCT / FEM: 2º Farmacia</a:t>
            </a:r>
            <a:endParaRPr lang="es-ES" sz="2000" dirty="0">
              <a:solidFill>
                <a:srgbClr val="000000"/>
              </a:solidFill>
              <a:latin typeface="Candara" pitchFamily="34"/>
            </a:endParaRPr>
          </a:p>
          <a:p>
            <a:pPr lvl="1" indent="-342900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rgbClr val="000000"/>
                </a:solidFill>
                <a:latin typeface="Candara" pitchFamily="34"/>
              </a:rPr>
              <a:t>Universidad de Cantabria</a:t>
            </a:r>
          </a:p>
          <a:p>
            <a:pPr lvl="2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rgbClr val="000000"/>
                </a:solidFill>
                <a:latin typeface="Candara" pitchFamily="34"/>
              </a:rPr>
              <a:t>Profesor sustituto (doble grado ADE y Economía)</a:t>
            </a:r>
          </a:p>
        </p:txBody>
      </p:sp>
      <p:sp>
        <p:nvSpPr>
          <p:cNvPr id="5" name="3 Rectángulo">
            <a:extLst>
              <a:ext uri="{FF2B5EF4-FFF2-40B4-BE49-F238E27FC236}">
                <a16:creationId xmlns:a16="http://schemas.microsoft.com/office/drawing/2014/main" id="{C53D7A89-D128-401D-A0E2-65827F0E6BA7}"/>
              </a:ext>
            </a:extLst>
          </p:cNvPr>
          <p:cNvSpPr/>
          <p:nvPr/>
        </p:nvSpPr>
        <p:spPr>
          <a:xfrm>
            <a:off x="323528" y="267431"/>
            <a:ext cx="46492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u="sng" dirty="0">
                <a:solidFill>
                  <a:srgbClr val="000000"/>
                </a:solidFill>
                <a:latin typeface="Candara" pitchFamily="34"/>
              </a:rPr>
              <a:t>Presentación General</a:t>
            </a:r>
            <a:endParaRPr lang="es-ES" sz="32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323528" y="156482"/>
            <a:ext cx="8820472" cy="461665"/>
          </a:xfrm>
        </p:spPr>
        <p:txBody>
          <a:bodyPr wrap="square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algn="ctr"/>
            <a:r>
              <a:rPr lang="es-ES" sz="2400" b="1" u="sng" dirty="0"/>
              <a:t>Técnica Contable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36C141F-F096-4B46-8817-6343B715BF83}"/>
              </a:ext>
            </a:extLst>
          </p:cNvPr>
          <p:cNvSpPr txBox="1"/>
          <p:nvPr/>
        </p:nvSpPr>
        <p:spPr>
          <a:xfrm>
            <a:off x="323528" y="753138"/>
            <a:ext cx="6695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Lo que vais a aprender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D30968-424C-4ABF-9E46-8824ECB32731}"/>
              </a:ext>
            </a:extLst>
          </p:cNvPr>
          <p:cNvSpPr txBox="1"/>
          <p:nvPr/>
        </p:nvSpPr>
        <p:spPr>
          <a:xfrm>
            <a:off x="3923928" y="1619054"/>
            <a:ext cx="41764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La base para registrar todas las operaciones que hacen las empresas, primero en papel y luego en ordenador,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Obtener la información necesaria que determina el beneficio que ha tenido la empresa y su situación económica y financiera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735D4D5E-F8FD-4DC8-94E2-CB6A78057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31" y="1349794"/>
            <a:ext cx="3347814" cy="4693504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CuadroTexto"/>
          <p:cNvSpPr/>
          <p:nvPr/>
        </p:nvSpPr>
        <p:spPr>
          <a:xfrm>
            <a:off x="467544" y="467035"/>
            <a:ext cx="3846960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Información general</a:t>
            </a:r>
          </a:p>
        </p:txBody>
      </p:sp>
      <p:sp>
        <p:nvSpPr>
          <p:cNvPr id="11" name="1 Título">
            <a:extLst>
              <a:ext uri="{FF2B5EF4-FFF2-40B4-BE49-F238E27FC236}">
                <a16:creationId xmlns:a16="http://schemas.microsoft.com/office/drawing/2014/main" id="{A4910F30-04F5-4034-8CAE-D3F1AE353758}"/>
              </a:ext>
            </a:extLst>
          </p:cNvPr>
          <p:cNvSpPr txBox="1">
            <a:spLocks/>
          </p:cNvSpPr>
          <p:nvPr/>
        </p:nvSpPr>
        <p:spPr>
          <a:xfrm>
            <a:off x="161764" y="136489"/>
            <a:ext cx="8820472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/>
              <a:t>Técnica Contable</a:t>
            </a:r>
            <a:endParaRPr lang="es-ES" sz="2400" b="1" u="sng" dirty="0"/>
          </a:p>
        </p:txBody>
      </p:sp>
      <p:sp>
        <p:nvSpPr>
          <p:cNvPr id="6" name="7 CuadroTexto">
            <a:extLst>
              <a:ext uri="{FF2B5EF4-FFF2-40B4-BE49-F238E27FC236}">
                <a16:creationId xmlns:a16="http://schemas.microsoft.com/office/drawing/2014/main" id="{2D5E1CE5-3BA0-4E22-919E-6198B16FC249}"/>
              </a:ext>
            </a:extLst>
          </p:cNvPr>
          <p:cNvSpPr/>
          <p:nvPr/>
        </p:nvSpPr>
        <p:spPr>
          <a:xfrm>
            <a:off x="251520" y="1302790"/>
            <a:ext cx="8291458" cy="516342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Cada módulo se puede cursar durante 4 convocatorias.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Se pueden anular las convocatorias si existen motivos que lo justifiquen.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A final de cada Trimestre se realiza una entrega de notas en la app </a:t>
            </a:r>
            <a:r>
              <a:rPr lang="es-ES" sz="1800" b="0" i="0" u="none" strike="noStrike" kern="1200" spc="0" dirty="0" err="1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Edvoice</a:t>
            </a: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Se pretende realizar exámenes cada 2 temas. Antes de la entrega de notas de cada trimestre se realizan las recuperaciones de los temas no superados.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Cada trimestre tiene un peso en la nota final de 30%, 30%  y 40%, siendo necesario sacar una nota de 5 para aprobar el módulo.</a:t>
            </a: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endParaRPr lang="es-ES" dirty="0"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A lo largo del 3ºtrimestre se empezará el programa de gestión CONTASOL.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dirty="0"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En la página web </a:t>
            </a: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  <a:hlinkClick r:id="rId3"/>
              </a:rPr>
              <a:t>www.josecadelo.com</a:t>
            </a: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 se puede acceder a información de interés para el alumno, (aplicaciones web, ejercicios con soluciones, libro de lectura, documentos diversos, </a:t>
            </a:r>
            <a:r>
              <a:rPr lang="es-ES" dirty="0" err="1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etc</a:t>
            </a: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). (TCcole26)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dirty="0"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110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CuadroTexto"/>
          <p:cNvSpPr/>
          <p:nvPr/>
        </p:nvSpPr>
        <p:spPr>
          <a:xfrm>
            <a:off x="467544" y="467035"/>
            <a:ext cx="3846960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Evaluación</a:t>
            </a:r>
          </a:p>
        </p:txBody>
      </p:sp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32FF6CFB-E410-42F4-AD85-2DCDDE5F7A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917813"/>
              </p:ext>
            </p:extLst>
          </p:nvPr>
        </p:nvGraphicFramePr>
        <p:xfrm>
          <a:off x="755879" y="4730459"/>
          <a:ext cx="711725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3450">
                  <a:extLst>
                    <a:ext uri="{9D8B030D-6E8A-4147-A177-3AD203B41FA5}">
                      <a16:colId xmlns:a16="http://schemas.microsoft.com/office/drawing/2014/main" val="679954069"/>
                    </a:ext>
                  </a:extLst>
                </a:gridCol>
                <a:gridCol w="1423450">
                  <a:extLst>
                    <a:ext uri="{9D8B030D-6E8A-4147-A177-3AD203B41FA5}">
                      <a16:colId xmlns:a16="http://schemas.microsoft.com/office/drawing/2014/main" val="851409864"/>
                    </a:ext>
                  </a:extLst>
                </a:gridCol>
                <a:gridCol w="1423450">
                  <a:extLst>
                    <a:ext uri="{9D8B030D-6E8A-4147-A177-3AD203B41FA5}">
                      <a16:colId xmlns:a16="http://schemas.microsoft.com/office/drawing/2014/main" val="3900527931"/>
                    </a:ext>
                  </a:extLst>
                </a:gridCol>
                <a:gridCol w="1423450">
                  <a:extLst>
                    <a:ext uri="{9D8B030D-6E8A-4147-A177-3AD203B41FA5}">
                      <a16:colId xmlns:a16="http://schemas.microsoft.com/office/drawing/2014/main" val="2919201116"/>
                    </a:ext>
                  </a:extLst>
                </a:gridCol>
                <a:gridCol w="1423450">
                  <a:extLst>
                    <a:ext uri="{9D8B030D-6E8A-4147-A177-3AD203B41FA5}">
                      <a16:colId xmlns:a16="http://schemas.microsoft.com/office/drawing/2014/main" val="2715519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/>
                        <a:t>Preevaluac</a:t>
                      </a:r>
                      <a:r>
                        <a:rPr lang="es-ES" sz="1600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1ª Evaluación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2ª Evaluación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3ª Evaluación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Evaluación Final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499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19-octubre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14-dic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15-mar-27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Princio</a:t>
                      </a:r>
                      <a:r>
                        <a:rPr lang="es-ES" dirty="0"/>
                        <a:t> de junio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21-jun-27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064741"/>
                  </a:ext>
                </a:extLst>
              </a:tr>
            </a:tbl>
          </a:graphicData>
        </a:graphic>
      </p:graphicFrame>
      <p:sp>
        <p:nvSpPr>
          <p:cNvPr id="11" name="1 Título">
            <a:extLst>
              <a:ext uri="{FF2B5EF4-FFF2-40B4-BE49-F238E27FC236}">
                <a16:creationId xmlns:a16="http://schemas.microsoft.com/office/drawing/2014/main" id="{A4910F30-04F5-4034-8CAE-D3F1AE353758}"/>
              </a:ext>
            </a:extLst>
          </p:cNvPr>
          <p:cNvSpPr txBox="1">
            <a:spLocks/>
          </p:cNvSpPr>
          <p:nvPr/>
        </p:nvSpPr>
        <p:spPr>
          <a:xfrm>
            <a:off x="161764" y="136489"/>
            <a:ext cx="8820472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/>
              <a:t>Técnica Contable</a:t>
            </a:r>
            <a:endParaRPr lang="es-ES" sz="2400" b="1" u="sng" dirty="0"/>
          </a:p>
        </p:txBody>
      </p:sp>
      <p:sp>
        <p:nvSpPr>
          <p:cNvPr id="7" name="7 CuadroTexto">
            <a:extLst>
              <a:ext uri="{FF2B5EF4-FFF2-40B4-BE49-F238E27FC236}">
                <a16:creationId xmlns:a16="http://schemas.microsoft.com/office/drawing/2014/main" id="{252F6187-5BD9-4C3C-8C19-655534401CF3}"/>
              </a:ext>
            </a:extLst>
          </p:cNvPr>
          <p:cNvSpPr/>
          <p:nvPr/>
        </p:nvSpPr>
        <p:spPr>
          <a:xfrm>
            <a:off x="240982" y="1225761"/>
            <a:ext cx="8291458" cy="319076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Los instrumentos de evaluación empleados para la nota de cada trimestre son: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Observación directa del alumno (actitud, asistencia, …):  10% (1p)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Realización de actividades individuales:	    	               20% (2p)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Elaboración de trabajos-proyectos: 		               10% (1p)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Elaboración de pruebas y controles periódicos: 	               60% (6p)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Para hacer las medias es necesario sacar como mínimo: 0,5/1/0,5/4</a:t>
            </a:r>
          </a:p>
          <a:p>
            <a:pPr lvl="2"/>
            <a:endParaRPr lang="es-ES" dirty="0"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Los alumnos que en el mes de marzo no accedan al periodo de prácticas  FEM, deberán trabajar los RA  de los módulos suspensos durante el 3º trimestre.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La previsión de fechas mas importantes es la siguiente: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95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636C141F-F096-4B46-8817-6343B715BF83}"/>
              </a:ext>
            </a:extLst>
          </p:cNvPr>
          <p:cNvSpPr txBox="1"/>
          <p:nvPr/>
        </p:nvSpPr>
        <p:spPr>
          <a:xfrm>
            <a:off x="323528" y="548680"/>
            <a:ext cx="6695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Distribución de los Resultados de Aprendizaje del módulo</a:t>
            </a:r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EE29E38C-1049-413A-9B58-94B2382D33DA}"/>
              </a:ext>
            </a:extLst>
          </p:cNvPr>
          <p:cNvSpPr txBox="1">
            <a:spLocks/>
          </p:cNvSpPr>
          <p:nvPr/>
        </p:nvSpPr>
        <p:spPr>
          <a:xfrm>
            <a:off x="198725" y="108715"/>
            <a:ext cx="8820472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/>
              <a:t>Técnica Contable</a:t>
            </a:r>
            <a:endParaRPr lang="es-ES" sz="2400" b="1" u="sng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B4E0DDE-61B5-46E3-A6D6-CAE3768C5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052736"/>
            <a:ext cx="5904656" cy="5382246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38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636C141F-F096-4B46-8817-6343B715BF83}"/>
              </a:ext>
            </a:extLst>
          </p:cNvPr>
          <p:cNvSpPr txBox="1"/>
          <p:nvPr/>
        </p:nvSpPr>
        <p:spPr>
          <a:xfrm>
            <a:off x="323528" y="548680"/>
            <a:ext cx="6695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Distribución de los Resultados de Aprendizaje del módulo</a:t>
            </a:r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EE29E38C-1049-413A-9B58-94B2382D33DA}"/>
              </a:ext>
            </a:extLst>
          </p:cNvPr>
          <p:cNvSpPr txBox="1">
            <a:spLocks/>
          </p:cNvSpPr>
          <p:nvPr/>
        </p:nvSpPr>
        <p:spPr>
          <a:xfrm>
            <a:off x="198725" y="108715"/>
            <a:ext cx="8820472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/>
              <a:t>Técnica Contable</a:t>
            </a:r>
            <a:endParaRPr lang="es-ES" sz="2400" b="1" u="sng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F3D6545-49EE-4C4E-8248-F0E41C58E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526930"/>
            <a:ext cx="8441644" cy="435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42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0 CuadroTexto">
            <a:extLst>
              <a:ext uri="{FF2B5EF4-FFF2-40B4-BE49-F238E27FC236}">
                <a16:creationId xmlns:a16="http://schemas.microsoft.com/office/drawing/2014/main" id="{8A5BF7A9-7B0D-448F-85E4-11BCFDF6E5E5}"/>
              </a:ext>
            </a:extLst>
          </p:cNvPr>
          <p:cNvSpPr/>
          <p:nvPr/>
        </p:nvSpPr>
        <p:spPr>
          <a:xfrm>
            <a:off x="161764" y="570952"/>
            <a:ext cx="8658708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r>
              <a:rPr lang="es-ES" sz="2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Actividades </a:t>
            </a:r>
            <a:r>
              <a:rPr lang="es-ES" sz="2400" b="1" u="sng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complementarias y </a:t>
            </a:r>
            <a:r>
              <a:rPr lang="es-ES" sz="2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extraescolares</a:t>
            </a:r>
          </a:p>
        </p:txBody>
      </p:sp>
      <p:sp>
        <p:nvSpPr>
          <p:cNvPr id="11" name="1 Título">
            <a:extLst>
              <a:ext uri="{FF2B5EF4-FFF2-40B4-BE49-F238E27FC236}">
                <a16:creationId xmlns:a16="http://schemas.microsoft.com/office/drawing/2014/main" id="{A4910F30-04F5-4034-8CAE-D3F1AE353758}"/>
              </a:ext>
            </a:extLst>
          </p:cNvPr>
          <p:cNvSpPr txBox="1">
            <a:spLocks/>
          </p:cNvSpPr>
          <p:nvPr/>
        </p:nvSpPr>
        <p:spPr>
          <a:xfrm>
            <a:off x="161764" y="136489"/>
            <a:ext cx="8820472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/>
              <a:t>Técnica Contable</a:t>
            </a:r>
            <a:endParaRPr lang="es-ES" sz="2400" b="1" u="sng" dirty="0"/>
          </a:p>
        </p:txBody>
      </p:sp>
      <p:graphicFrame>
        <p:nvGraphicFramePr>
          <p:cNvPr id="13" name="Tabla 13">
            <a:extLst>
              <a:ext uri="{FF2B5EF4-FFF2-40B4-BE49-F238E27FC236}">
                <a16:creationId xmlns:a16="http://schemas.microsoft.com/office/drawing/2014/main" id="{2C3CFD47-C6B8-4C44-9338-8301D3190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600793"/>
              </p:ext>
            </p:extLst>
          </p:nvPr>
        </p:nvGraphicFramePr>
        <p:xfrm>
          <a:off x="323528" y="1373665"/>
          <a:ext cx="8136903" cy="2209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1146">
                  <a:extLst>
                    <a:ext uri="{9D8B030D-6E8A-4147-A177-3AD203B41FA5}">
                      <a16:colId xmlns:a16="http://schemas.microsoft.com/office/drawing/2014/main" val="1049786774"/>
                    </a:ext>
                  </a:extLst>
                </a:gridCol>
                <a:gridCol w="2580339">
                  <a:extLst>
                    <a:ext uri="{9D8B030D-6E8A-4147-A177-3AD203B41FA5}">
                      <a16:colId xmlns:a16="http://schemas.microsoft.com/office/drawing/2014/main" val="1491224294"/>
                    </a:ext>
                  </a:extLst>
                </a:gridCol>
                <a:gridCol w="2805418">
                  <a:extLst>
                    <a:ext uri="{9D8B030D-6E8A-4147-A177-3AD203B41FA5}">
                      <a16:colId xmlns:a16="http://schemas.microsoft.com/office/drawing/2014/main" val="2387660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1º </a:t>
                      </a:r>
                      <a:r>
                        <a:rPr lang="es-ES" dirty="0" err="1"/>
                        <a:t>Trim</a:t>
                      </a:r>
                      <a:r>
                        <a:rPr lang="es-E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dirty="0"/>
                        <a:t>2º </a:t>
                      </a:r>
                      <a:r>
                        <a:rPr lang="es-ES" dirty="0" err="1"/>
                        <a:t>Trim</a:t>
                      </a:r>
                      <a:r>
                        <a:rPr lang="es-E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3º </a:t>
                      </a:r>
                      <a:r>
                        <a:rPr lang="es-ES" dirty="0" err="1"/>
                        <a:t>Trim</a:t>
                      </a:r>
                      <a:r>
                        <a:rPr lang="es-E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907324"/>
                  </a:ext>
                </a:extLst>
              </a:tr>
              <a:tr h="184352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400" dirty="0"/>
                        <a:t>Salida de convivencia inicio de curso.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400" dirty="0"/>
                        <a:t>Charla de la Agencia Tributaria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400" dirty="0"/>
                        <a:t>Visita a una empresa del sector. Por ej. </a:t>
                      </a:r>
                      <a:r>
                        <a:rPr lang="es-ES" sz="1400" dirty="0" err="1"/>
                        <a:t>Sercosan</a:t>
                      </a:r>
                      <a:r>
                        <a:rPr lang="es-ES" sz="1400" dirty="0"/>
                        <a:t> (Zoco gran Santander)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400" dirty="0"/>
                        <a:t> Visita la empresa </a:t>
                      </a:r>
                      <a:r>
                        <a:rPr lang="es-ES" sz="1400" dirty="0" err="1"/>
                        <a:t>Gomur</a:t>
                      </a:r>
                      <a:r>
                        <a:rPr lang="es-ES" sz="1400" dirty="0"/>
                        <a:t> (Polígono de Morero en Guarnizo)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400" dirty="0"/>
                        <a:t>Salida a Bilbao:</a:t>
                      </a:r>
                      <a:r>
                        <a:rPr lang="es-ES" sz="1400" dirty="0">
                          <a:sym typeface="Wingdings" panose="05000000000000000000" pitchFamily="2" charset="2"/>
                        </a:rPr>
                        <a:t> (coste aprox.15€)</a:t>
                      </a:r>
                      <a:r>
                        <a:rPr lang="es-ES" sz="1400" dirty="0"/>
                        <a:t> Banco de España, Bolsa de valores, Museo </a:t>
                      </a:r>
                      <a:r>
                        <a:rPr lang="es-ES" sz="1400" dirty="0" err="1"/>
                        <a:t>Gugenheim</a:t>
                      </a:r>
                      <a:r>
                        <a:rPr lang="es-ES" sz="1400" dirty="0"/>
                        <a:t>, Casa la Cava, Tiempo libre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067576"/>
                  </a:ext>
                </a:extLst>
              </a:tr>
            </a:tbl>
          </a:graphicData>
        </a:graphic>
      </p:graphicFrame>
      <p:pic>
        <p:nvPicPr>
          <p:cNvPr id="15" name="4 Imagen">
            <a:extLst>
              <a:ext uri="{FF2B5EF4-FFF2-40B4-BE49-F238E27FC236}">
                <a16:creationId xmlns:a16="http://schemas.microsoft.com/office/drawing/2014/main" id="{18D6F44E-AF88-4F38-8DA6-632C75D65C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48"/>
          <a:stretch/>
        </p:blipFill>
        <p:spPr>
          <a:xfrm>
            <a:off x="4753578" y="3645024"/>
            <a:ext cx="3608136" cy="226187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DDE14D0-E9AF-4546-9D75-DEF925CAC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096" y="3712963"/>
            <a:ext cx="4066896" cy="2304256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0 CuadroTexto">
            <a:extLst>
              <a:ext uri="{FF2B5EF4-FFF2-40B4-BE49-F238E27FC236}">
                <a16:creationId xmlns:a16="http://schemas.microsoft.com/office/drawing/2014/main" id="{8A5BF7A9-7B0D-448F-85E4-11BCFDF6E5E5}"/>
              </a:ext>
            </a:extLst>
          </p:cNvPr>
          <p:cNvSpPr/>
          <p:nvPr/>
        </p:nvSpPr>
        <p:spPr>
          <a:xfrm>
            <a:off x="161764" y="570952"/>
            <a:ext cx="8658708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r>
              <a:rPr lang="es-ES" sz="2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Trabajos y proyectos a realizar</a:t>
            </a:r>
          </a:p>
        </p:txBody>
      </p:sp>
      <p:sp>
        <p:nvSpPr>
          <p:cNvPr id="11" name="1 Título">
            <a:extLst>
              <a:ext uri="{FF2B5EF4-FFF2-40B4-BE49-F238E27FC236}">
                <a16:creationId xmlns:a16="http://schemas.microsoft.com/office/drawing/2014/main" id="{A4910F30-04F5-4034-8CAE-D3F1AE353758}"/>
              </a:ext>
            </a:extLst>
          </p:cNvPr>
          <p:cNvSpPr txBox="1">
            <a:spLocks/>
          </p:cNvSpPr>
          <p:nvPr/>
        </p:nvSpPr>
        <p:spPr>
          <a:xfrm>
            <a:off x="161764" y="136489"/>
            <a:ext cx="8820472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/>
              <a:t>Técnica Contable</a:t>
            </a:r>
            <a:endParaRPr lang="es-ES" sz="2400" b="1" u="sng" dirty="0"/>
          </a:p>
        </p:txBody>
      </p:sp>
      <p:graphicFrame>
        <p:nvGraphicFramePr>
          <p:cNvPr id="13" name="Tabla 13">
            <a:extLst>
              <a:ext uri="{FF2B5EF4-FFF2-40B4-BE49-F238E27FC236}">
                <a16:creationId xmlns:a16="http://schemas.microsoft.com/office/drawing/2014/main" id="{2C3CFD47-C6B8-4C44-9338-8301D3190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2114"/>
              </p:ext>
            </p:extLst>
          </p:nvPr>
        </p:nvGraphicFramePr>
        <p:xfrm>
          <a:off x="323528" y="1456666"/>
          <a:ext cx="8424936" cy="15338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8532">
                  <a:extLst>
                    <a:ext uri="{9D8B030D-6E8A-4147-A177-3AD203B41FA5}">
                      <a16:colId xmlns:a16="http://schemas.microsoft.com/office/drawing/2014/main" val="1049786774"/>
                    </a:ext>
                  </a:extLst>
                </a:gridCol>
                <a:gridCol w="2671679">
                  <a:extLst>
                    <a:ext uri="{9D8B030D-6E8A-4147-A177-3AD203B41FA5}">
                      <a16:colId xmlns:a16="http://schemas.microsoft.com/office/drawing/2014/main" val="1491224294"/>
                    </a:ext>
                  </a:extLst>
                </a:gridCol>
                <a:gridCol w="2904725">
                  <a:extLst>
                    <a:ext uri="{9D8B030D-6E8A-4147-A177-3AD203B41FA5}">
                      <a16:colId xmlns:a16="http://schemas.microsoft.com/office/drawing/2014/main" val="238766071"/>
                    </a:ext>
                  </a:extLst>
                </a:gridCol>
              </a:tblGrid>
              <a:tr h="200669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1º </a:t>
                      </a:r>
                      <a:r>
                        <a:rPr lang="es-ES" dirty="0" err="1"/>
                        <a:t>Trim</a:t>
                      </a:r>
                      <a:r>
                        <a:rPr lang="es-E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dirty="0"/>
                        <a:t>2º </a:t>
                      </a:r>
                      <a:r>
                        <a:rPr lang="es-ES" dirty="0" err="1"/>
                        <a:t>Trim</a:t>
                      </a:r>
                      <a:r>
                        <a:rPr lang="es-E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3º </a:t>
                      </a:r>
                      <a:r>
                        <a:rPr lang="es-ES" dirty="0" err="1"/>
                        <a:t>Trim</a:t>
                      </a:r>
                      <a:r>
                        <a:rPr lang="es-E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907324"/>
                  </a:ext>
                </a:extLst>
              </a:tr>
              <a:tr h="116805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400" dirty="0"/>
                        <a:t>Proyecto </a:t>
                      </a:r>
                      <a:r>
                        <a:rPr lang="es-ES" sz="1400" dirty="0" err="1"/>
                        <a:t>Startinnova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400" dirty="0"/>
                        <a:t>Lectura del libro el Oro del Conserje.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400" dirty="0"/>
                        <a:t>Trabajo sobre el BE y la Bolsa de valores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067576"/>
                  </a:ext>
                </a:extLst>
              </a:tr>
            </a:tbl>
          </a:graphicData>
        </a:graphic>
      </p:graphicFrame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BB207E-D37C-43CD-8F6E-A2B2158125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960" y="3140968"/>
            <a:ext cx="2368410" cy="36512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835F4F2-61B1-4F92-B0A4-8DE4C12E55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20" y="3886987"/>
            <a:ext cx="2915816" cy="165618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A808C54-154A-4A49-A981-D52674347D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818" y="3648224"/>
            <a:ext cx="3144654" cy="209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55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0 CuadroTexto">
            <a:extLst>
              <a:ext uri="{FF2B5EF4-FFF2-40B4-BE49-F238E27FC236}">
                <a16:creationId xmlns:a16="http://schemas.microsoft.com/office/drawing/2014/main" id="{8A5BF7A9-7B0D-448F-85E4-11BCFDF6E5E5}"/>
              </a:ext>
            </a:extLst>
          </p:cNvPr>
          <p:cNvSpPr/>
          <p:nvPr/>
        </p:nvSpPr>
        <p:spPr>
          <a:xfrm>
            <a:off x="161764" y="570952"/>
            <a:ext cx="8658708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r>
              <a:rPr lang="es-ES" sz="2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Barbacoa de final de curso</a:t>
            </a:r>
          </a:p>
        </p:txBody>
      </p:sp>
      <p:sp>
        <p:nvSpPr>
          <p:cNvPr id="11" name="1 Título">
            <a:extLst>
              <a:ext uri="{FF2B5EF4-FFF2-40B4-BE49-F238E27FC236}">
                <a16:creationId xmlns:a16="http://schemas.microsoft.com/office/drawing/2014/main" id="{A4910F30-04F5-4034-8CAE-D3F1AE353758}"/>
              </a:ext>
            </a:extLst>
          </p:cNvPr>
          <p:cNvSpPr txBox="1">
            <a:spLocks/>
          </p:cNvSpPr>
          <p:nvPr/>
        </p:nvSpPr>
        <p:spPr>
          <a:xfrm>
            <a:off x="161764" y="136489"/>
            <a:ext cx="8820472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/>
              <a:t>Técnica Contable</a:t>
            </a:r>
            <a:endParaRPr lang="es-ES" sz="2400" b="1" u="sng" dirty="0"/>
          </a:p>
        </p:txBody>
      </p:sp>
      <p:pic>
        <p:nvPicPr>
          <p:cNvPr id="16" name="2 Imagen">
            <a:extLst>
              <a:ext uri="{FF2B5EF4-FFF2-40B4-BE49-F238E27FC236}">
                <a16:creationId xmlns:a16="http://schemas.microsoft.com/office/drawing/2014/main" id="{05F85F11-1180-4AC6-AE7F-3516A5B7D3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060" y="2636912"/>
            <a:ext cx="2745378" cy="1752298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44B48B-0E06-4185-BDB6-D35C31538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272808" cy="482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4298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CuadroTexto"/>
          <p:cNvSpPr/>
          <p:nvPr/>
        </p:nvSpPr>
        <p:spPr>
          <a:xfrm>
            <a:off x="1115640" y="1988999"/>
            <a:ext cx="6633359" cy="262676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5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Suerte para este curso en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5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Ángeles Custodios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218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636C141F-F096-4B46-8817-6343B715BF83}"/>
              </a:ext>
            </a:extLst>
          </p:cNvPr>
          <p:cNvSpPr txBox="1"/>
          <p:nvPr/>
        </p:nvSpPr>
        <p:spPr>
          <a:xfrm>
            <a:off x="323528" y="753138"/>
            <a:ext cx="6695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Lo que vais a aprender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D30968-424C-4ABF-9E46-8824ECB32731}"/>
              </a:ext>
            </a:extLst>
          </p:cNvPr>
          <p:cNvSpPr txBox="1"/>
          <p:nvPr/>
        </p:nvSpPr>
        <p:spPr>
          <a:xfrm>
            <a:off x="4067944" y="966401"/>
            <a:ext cx="46805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los alumnos aprenden como funciona el Sistema Financiero, qué productos bancarios, mobiliarios y de seguros podemos encontrar, </a:t>
            </a:r>
          </a:p>
          <a:p>
            <a:endParaRPr lang="es-ES" sz="2400" dirty="0"/>
          </a:p>
          <a:p>
            <a:r>
              <a:rPr lang="es-ES" sz="2400" dirty="0"/>
              <a:t>Realizaremos ejercicios de interés simple, compuesto, rentas, préstamos</a:t>
            </a:r>
          </a:p>
          <a:p>
            <a:endParaRPr lang="es-ES" sz="2400" dirty="0"/>
          </a:p>
          <a:p>
            <a:r>
              <a:rPr lang="es-ES" sz="2400" dirty="0"/>
              <a:t>Para finalizar veremos la gestión y control de tesorería que tienen las empresas, (arqueos de caja, conciliación, plan financiero, etc.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12B0F19-6C01-4F80-931F-FFEF109C5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218995"/>
            <a:ext cx="3528392" cy="4768842"/>
          </a:xfrm>
          <a:prstGeom prst="rect">
            <a:avLst/>
          </a:prstGeom>
        </p:spPr>
      </p:pic>
      <p:sp>
        <p:nvSpPr>
          <p:cNvPr id="8" name="1 Título">
            <a:extLst>
              <a:ext uri="{FF2B5EF4-FFF2-40B4-BE49-F238E27FC236}">
                <a16:creationId xmlns:a16="http://schemas.microsoft.com/office/drawing/2014/main" id="{EA6ED838-8A08-4CC7-9C6D-184918169B2E}"/>
              </a:ext>
            </a:extLst>
          </p:cNvPr>
          <p:cNvSpPr txBox="1">
            <a:spLocks/>
          </p:cNvSpPr>
          <p:nvPr/>
        </p:nvSpPr>
        <p:spPr>
          <a:xfrm>
            <a:off x="-1404664" y="87015"/>
            <a:ext cx="8820472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 dirty="0"/>
              <a:t>Operaciones Auxiliares de TESORERÍA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676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CuadroTexto"/>
          <p:cNvSpPr/>
          <p:nvPr/>
        </p:nvSpPr>
        <p:spPr>
          <a:xfrm>
            <a:off x="395536" y="563576"/>
            <a:ext cx="3846960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Evaluación</a:t>
            </a: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D9A34ED3-D246-4899-AF4B-EECD49794A23}"/>
              </a:ext>
            </a:extLst>
          </p:cNvPr>
          <p:cNvSpPr txBox="1">
            <a:spLocks/>
          </p:cNvSpPr>
          <p:nvPr/>
        </p:nvSpPr>
        <p:spPr>
          <a:xfrm>
            <a:off x="-1404664" y="87015"/>
            <a:ext cx="8820472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 dirty="0"/>
              <a:t>Operaciones Auxiliares de TESORERÍA</a:t>
            </a:r>
          </a:p>
        </p:txBody>
      </p:sp>
      <p:sp>
        <p:nvSpPr>
          <p:cNvPr id="8" name="7 CuadroTexto">
            <a:extLst>
              <a:ext uri="{FF2B5EF4-FFF2-40B4-BE49-F238E27FC236}">
                <a16:creationId xmlns:a16="http://schemas.microsoft.com/office/drawing/2014/main" id="{C2529203-AE95-49D7-9568-5EDD36CCD4A3}"/>
              </a:ext>
            </a:extLst>
          </p:cNvPr>
          <p:cNvSpPr/>
          <p:nvPr/>
        </p:nvSpPr>
        <p:spPr>
          <a:xfrm>
            <a:off x="253848" y="1124744"/>
            <a:ext cx="8291458" cy="431799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Cada módulo se puede cursar durante 4 convocatorias.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Se pueden anular las convocatorias si existen motivos que lo justifiquen.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A final de cada Trimestre se realiza una entrega de notas en la app </a:t>
            </a:r>
            <a:r>
              <a:rPr lang="es-ES" sz="1800" b="0" i="0" u="none" strike="noStrike" kern="1200" spc="0" dirty="0" err="1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Edvoice</a:t>
            </a: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dirty="0"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Se pretende realizar exámenes cada 2 temas. Antes de la entrega de notas de cada trimestre se realizan las recuperaciones de los temas no superados.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Cada trimestre tiene un peso en la nota final de 50%,  y 50%, siendo necesario sacar una nota de 5 para aprobar el módulo.</a:t>
            </a: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endParaRPr lang="es-ES" dirty="0"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Los alumnos que no accedan a la FEM deberán realizar en el 3ºtrimestre, las actividades de recuperación de los RA no superados.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dirty="0"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722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CuadroTexto"/>
          <p:cNvSpPr/>
          <p:nvPr/>
        </p:nvSpPr>
        <p:spPr>
          <a:xfrm>
            <a:off x="467544" y="712252"/>
            <a:ext cx="3846960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Evaluación</a:t>
            </a: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D9A34ED3-D246-4899-AF4B-EECD49794A23}"/>
              </a:ext>
            </a:extLst>
          </p:cNvPr>
          <p:cNvSpPr txBox="1">
            <a:spLocks/>
          </p:cNvSpPr>
          <p:nvPr/>
        </p:nvSpPr>
        <p:spPr>
          <a:xfrm>
            <a:off x="-1404664" y="87015"/>
            <a:ext cx="8820472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 dirty="0"/>
              <a:t>Operaciones Auxiliares de TESORERÍA</a:t>
            </a:r>
          </a:p>
        </p:txBody>
      </p:sp>
      <p:sp>
        <p:nvSpPr>
          <p:cNvPr id="8" name="7 CuadroTexto">
            <a:extLst>
              <a:ext uri="{FF2B5EF4-FFF2-40B4-BE49-F238E27FC236}">
                <a16:creationId xmlns:a16="http://schemas.microsoft.com/office/drawing/2014/main" id="{BB7CA71A-361A-479E-965A-9084B4FAA220}"/>
              </a:ext>
            </a:extLst>
          </p:cNvPr>
          <p:cNvSpPr/>
          <p:nvPr/>
        </p:nvSpPr>
        <p:spPr>
          <a:xfrm>
            <a:off x="377509" y="1584147"/>
            <a:ext cx="8291458" cy="347257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Los instrumentos de evaluación empleados para la nota de cada trimestre son: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Observación directa del alumno (actitud, asistencia, …):  10% (1p)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Realización de actividades individuales:	    	               20% (2p)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Elaboración de trabajos-proyectos: 		               10% (1p)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Elaboración de pruebas y controles periódicos: 	               60% (6p)</a:t>
            </a:r>
          </a:p>
          <a:p>
            <a:pPr lvl="1"/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(Para hacer las medias es necesario sacar como mínimo: 0,5/1/0,5/4)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Los alumnos que en el mes de marzo no accedan al periodo de prácticas  FEM, deberán trabajar sobre los módulos suspensos durante el 3º trimestre.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Se utilizará la aplicación </a:t>
            </a:r>
            <a:r>
              <a:rPr lang="es-ES" dirty="0" err="1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Classroom</a:t>
            </a: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 para informar de las distintas actividades educativas, que realizaremos a lo largo del curso. </a:t>
            </a:r>
            <a:r>
              <a:rPr lang="es-ES" dirty="0" err="1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Asi</a:t>
            </a: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 como la aplicación EDVOICE para comunicarse con los alumnos y familias.</a:t>
            </a:r>
            <a:endParaRPr lang="es-ES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La previsión de fechas mas importantes es la siguiente: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F965190-D8A5-46B7-9B65-0F770A2D3D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966711"/>
              </p:ext>
            </p:extLst>
          </p:nvPr>
        </p:nvGraphicFramePr>
        <p:xfrm>
          <a:off x="467544" y="5268364"/>
          <a:ext cx="7848870" cy="1094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5063">
                  <a:extLst>
                    <a:ext uri="{9D8B030D-6E8A-4147-A177-3AD203B41FA5}">
                      <a16:colId xmlns:a16="http://schemas.microsoft.com/office/drawing/2014/main" val="679954069"/>
                    </a:ext>
                  </a:extLst>
                </a:gridCol>
                <a:gridCol w="1504485">
                  <a:extLst>
                    <a:ext uri="{9D8B030D-6E8A-4147-A177-3AD203B41FA5}">
                      <a16:colId xmlns:a16="http://schemas.microsoft.com/office/drawing/2014/main" val="851409864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3900527931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3915805500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2715519117"/>
                    </a:ext>
                  </a:extLst>
                </a:gridCol>
              </a:tblGrid>
              <a:tr h="728974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Preevaluación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1ª </a:t>
                      </a:r>
                    </a:p>
                    <a:p>
                      <a:pPr algn="ctr"/>
                      <a:r>
                        <a:rPr lang="es-ES" sz="1600" dirty="0"/>
                        <a:t>Evaluación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2ª </a:t>
                      </a:r>
                    </a:p>
                    <a:p>
                      <a:pPr algn="ctr"/>
                      <a:r>
                        <a:rPr lang="es-ES" sz="1600" dirty="0"/>
                        <a:t>Evaluación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Evaluación acceso FEM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Evaluación Final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4995796"/>
                  </a:ext>
                </a:extLst>
              </a:tr>
              <a:tr h="302419">
                <a:tc>
                  <a:txBody>
                    <a:bodyPr/>
                    <a:lstStyle/>
                    <a:p>
                      <a:r>
                        <a:rPr lang="es-ES" dirty="0"/>
                        <a:t>19-octubre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17-nov.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22-feb-27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22-feb-27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21-jun-27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064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3588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636C141F-F096-4B46-8817-6343B715BF83}"/>
              </a:ext>
            </a:extLst>
          </p:cNvPr>
          <p:cNvSpPr txBox="1"/>
          <p:nvPr/>
        </p:nvSpPr>
        <p:spPr>
          <a:xfrm>
            <a:off x="323528" y="548680"/>
            <a:ext cx="6695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Distribución de los Resultados de Aprendizaje del módulo</a:t>
            </a:r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EE29E38C-1049-413A-9B58-94B2382D33DA}"/>
              </a:ext>
            </a:extLst>
          </p:cNvPr>
          <p:cNvSpPr txBox="1">
            <a:spLocks/>
          </p:cNvSpPr>
          <p:nvPr/>
        </p:nvSpPr>
        <p:spPr>
          <a:xfrm>
            <a:off x="-1404664" y="87015"/>
            <a:ext cx="8820472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 dirty="0"/>
              <a:t>Operaciones Auxiliares de TESORERÍA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A24DBD4-19BE-44AD-9939-DE3388543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889323"/>
            <a:ext cx="7934325" cy="5810250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494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636C141F-F096-4B46-8817-6343B715BF83}"/>
              </a:ext>
            </a:extLst>
          </p:cNvPr>
          <p:cNvSpPr txBox="1"/>
          <p:nvPr/>
        </p:nvSpPr>
        <p:spPr>
          <a:xfrm>
            <a:off x="323528" y="548680"/>
            <a:ext cx="6695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Distribución de los Resultados de Aprendizaje del módulo</a:t>
            </a:r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EE29E38C-1049-413A-9B58-94B2382D33DA}"/>
              </a:ext>
            </a:extLst>
          </p:cNvPr>
          <p:cNvSpPr txBox="1">
            <a:spLocks/>
          </p:cNvSpPr>
          <p:nvPr/>
        </p:nvSpPr>
        <p:spPr>
          <a:xfrm>
            <a:off x="-1404664" y="87015"/>
            <a:ext cx="8820472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 dirty="0"/>
              <a:t>Operaciones Auxiliares de TESORERÍA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9359BB-678E-4DBF-8611-DF87C293F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56457"/>
            <a:ext cx="7800975" cy="5657850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607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0 CuadroTexto">
            <a:extLst>
              <a:ext uri="{FF2B5EF4-FFF2-40B4-BE49-F238E27FC236}">
                <a16:creationId xmlns:a16="http://schemas.microsoft.com/office/drawing/2014/main" id="{8A5BF7A9-7B0D-448F-85E4-11BCFDF6E5E5}"/>
              </a:ext>
            </a:extLst>
          </p:cNvPr>
          <p:cNvSpPr/>
          <p:nvPr/>
        </p:nvSpPr>
        <p:spPr>
          <a:xfrm>
            <a:off x="161764" y="570952"/>
            <a:ext cx="4979746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Actividades complementarias</a:t>
            </a:r>
          </a:p>
        </p:txBody>
      </p:sp>
      <p:graphicFrame>
        <p:nvGraphicFramePr>
          <p:cNvPr id="13" name="Tabla 13">
            <a:extLst>
              <a:ext uri="{FF2B5EF4-FFF2-40B4-BE49-F238E27FC236}">
                <a16:creationId xmlns:a16="http://schemas.microsoft.com/office/drawing/2014/main" id="{2C3CFD47-C6B8-4C44-9338-8301D3190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231414"/>
              </p:ext>
            </p:extLst>
          </p:nvPr>
        </p:nvGraphicFramePr>
        <p:xfrm>
          <a:off x="106282" y="1107316"/>
          <a:ext cx="8598335" cy="192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302">
                  <a:extLst>
                    <a:ext uri="{9D8B030D-6E8A-4147-A177-3AD203B41FA5}">
                      <a16:colId xmlns:a16="http://schemas.microsoft.com/office/drawing/2014/main" val="1049786774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1491224294"/>
                    </a:ext>
                  </a:extLst>
                </a:gridCol>
                <a:gridCol w="3196513">
                  <a:extLst>
                    <a:ext uri="{9D8B030D-6E8A-4147-A177-3AD203B41FA5}">
                      <a16:colId xmlns:a16="http://schemas.microsoft.com/office/drawing/2014/main" val="238766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Actividades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90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1º </a:t>
                      </a:r>
                      <a:r>
                        <a:rPr lang="es-ES" dirty="0" err="1"/>
                        <a:t>Trim</a:t>
                      </a:r>
                      <a:r>
                        <a:rPr lang="es-E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Taller del banco de España.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Lectura del libro: El oro del conserje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 financia la excursión de final de curso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90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2º </a:t>
                      </a:r>
                      <a:r>
                        <a:rPr lang="es-ES" dirty="0" err="1"/>
                        <a:t>Trim</a:t>
                      </a:r>
                      <a:r>
                        <a:rPr lang="es-E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dirty="0"/>
                        <a:t>Visita una sucursal de un Banco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dirty="0"/>
                        <a:t>Dia de la educación financiera. 5 de octubre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Concurso de educación financiera</a:t>
                      </a:r>
                    </a:p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067576"/>
                  </a:ext>
                </a:extLst>
              </a:tr>
            </a:tbl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02BC995C-5A86-4ED7-ACD6-221A707AA645}"/>
              </a:ext>
            </a:extLst>
          </p:cNvPr>
          <p:cNvSpPr txBox="1"/>
          <p:nvPr/>
        </p:nvSpPr>
        <p:spPr>
          <a:xfrm>
            <a:off x="161763" y="3180011"/>
            <a:ext cx="8542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 lo largo del curso escolar se colaborará en diversas actividades que nos propone la dirección del centro educativo, incluso con otros niveles educativos.</a:t>
            </a:r>
          </a:p>
        </p:txBody>
      </p:sp>
      <p:sp>
        <p:nvSpPr>
          <p:cNvPr id="8" name="1 Título">
            <a:extLst>
              <a:ext uri="{FF2B5EF4-FFF2-40B4-BE49-F238E27FC236}">
                <a16:creationId xmlns:a16="http://schemas.microsoft.com/office/drawing/2014/main" id="{8B4E0A43-7820-430D-BAD5-837A46DAFB48}"/>
              </a:ext>
            </a:extLst>
          </p:cNvPr>
          <p:cNvSpPr txBox="1">
            <a:spLocks/>
          </p:cNvSpPr>
          <p:nvPr/>
        </p:nvSpPr>
        <p:spPr>
          <a:xfrm>
            <a:off x="-1404664" y="87015"/>
            <a:ext cx="8820472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 dirty="0"/>
              <a:t>Operaciones Auxiliares de TESORERÍA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75D3B4B-5C58-4160-A553-67D979A4F2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707" y="3798792"/>
            <a:ext cx="3772576" cy="2829432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93393E0-CC5C-4FBC-8D13-BD59C8F3A2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010" y="3876802"/>
            <a:ext cx="1855352" cy="286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762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CuadroTexto"/>
          <p:cNvSpPr/>
          <p:nvPr/>
        </p:nvSpPr>
        <p:spPr>
          <a:xfrm>
            <a:off x="1115640" y="1988999"/>
            <a:ext cx="6633359" cy="262676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5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Suerte para este curso en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5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Ángeles Custodios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882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161764" y="117218"/>
            <a:ext cx="6570476" cy="461665"/>
          </a:xfrm>
        </p:spPr>
        <p:txBody>
          <a:bodyPr wrap="square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algn="ctr"/>
            <a:r>
              <a:rPr lang="es-ES" sz="2400" b="1" u="sng" dirty="0" err="1"/>
              <a:t>Itenerario</a:t>
            </a:r>
            <a:r>
              <a:rPr lang="es-ES" sz="2400" b="1" u="sng" dirty="0"/>
              <a:t> Personal para la Empleabilidad 2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36C141F-F096-4B46-8817-6343B715BF83}"/>
              </a:ext>
            </a:extLst>
          </p:cNvPr>
          <p:cNvSpPr txBox="1"/>
          <p:nvPr/>
        </p:nvSpPr>
        <p:spPr>
          <a:xfrm>
            <a:off x="175448" y="753138"/>
            <a:ext cx="856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Ciclos Formativos de: Administrativo, Peluquería y Farmacia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D30968-424C-4ABF-9E46-8824ECB32731}"/>
              </a:ext>
            </a:extLst>
          </p:cNvPr>
          <p:cNvSpPr txBox="1"/>
          <p:nvPr/>
        </p:nvSpPr>
        <p:spPr>
          <a:xfrm>
            <a:off x="4139952" y="1389058"/>
            <a:ext cx="46805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los alumnos aprenden conocimientos sobre emprendimiento, contabilidad, fiscalidad, formas jurídicas, documentos </a:t>
            </a:r>
            <a:r>
              <a:rPr lang="es-ES" sz="2400" dirty="0" err="1"/>
              <a:t>administrativos,etc</a:t>
            </a:r>
            <a:r>
              <a:rPr lang="es-ES" sz="2400" dirty="0"/>
              <a:t> </a:t>
            </a:r>
          </a:p>
          <a:p>
            <a:endParaRPr lang="es-ES" sz="2400" dirty="0"/>
          </a:p>
          <a:p>
            <a:r>
              <a:rPr lang="es-ES" sz="2400" dirty="0"/>
              <a:t>Se realiza en grupos, un proyecto de creación de empresa sobre la idea de negocio elegida, que presentaremos al concurso </a:t>
            </a:r>
            <a:r>
              <a:rPr lang="es-ES" sz="2400" dirty="0" err="1"/>
              <a:t>Startinnova</a:t>
            </a:r>
            <a:r>
              <a:rPr lang="es-ES" sz="2400" dirty="0"/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69147D9-D4A7-4162-B5A7-B32242C8E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98600"/>
            <a:ext cx="3691906" cy="4941168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006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CuadroTexto"/>
          <p:cNvSpPr/>
          <p:nvPr/>
        </p:nvSpPr>
        <p:spPr>
          <a:xfrm>
            <a:off x="467544" y="675933"/>
            <a:ext cx="3846960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Evaluación</a:t>
            </a: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4CA16B52-C5CF-48B6-ABE5-279083A618AE}"/>
              </a:ext>
            </a:extLst>
          </p:cNvPr>
          <p:cNvSpPr txBox="1">
            <a:spLocks/>
          </p:cNvSpPr>
          <p:nvPr/>
        </p:nvSpPr>
        <p:spPr>
          <a:xfrm>
            <a:off x="0" y="53971"/>
            <a:ext cx="6570476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 dirty="0" err="1"/>
              <a:t>Itenerario</a:t>
            </a:r>
            <a:r>
              <a:rPr lang="es-ES" sz="2400" b="1" u="sng" dirty="0"/>
              <a:t> Personal para la Empleabilidad 2</a:t>
            </a:r>
          </a:p>
        </p:txBody>
      </p:sp>
      <p:sp>
        <p:nvSpPr>
          <p:cNvPr id="7" name="7 CuadroTexto">
            <a:extLst>
              <a:ext uri="{FF2B5EF4-FFF2-40B4-BE49-F238E27FC236}">
                <a16:creationId xmlns:a16="http://schemas.microsoft.com/office/drawing/2014/main" id="{5E29F1BA-5372-4AA9-956E-27EB8861DC3D}"/>
              </a:ext>
            </a:extLst>
          </p:cNvPr>
          <p:cNvSpPr/>
          <p:nvPr/>
        </p:nvSpPr>
        <p:spPr>
          <a:xfrm>
            <a:off x="251520" y="1302790"/>
            <a:ext cx="8291458" cy="516342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Cada módulo se puede cursar durante 4 convocatorias.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Se puede solicitar convalidación y anular las convocatorias si existen motivos que lo justifiquen.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Se utilizará la aplicación </a:t>
            </a:r>
            <a:r>
              <a:rPr lang="es-ES" dirty="0" err="1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Classroom</a:t>
            </a: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 para informar de las distintas actividades educativas, que realizaremos a lo largo del curso. </a:t>
            </a:r>
            <a:r>
              <a:rPr lang="es-ES" dirty="0" err="1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Asi</a:t>
            </a: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 como la aplicación EDVOICE para comunicarse con los alumnos y familias.</a:t>
            </a:r>
            <a:endParaRPr lang="es-ES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A lo largo del 1ºtrim, se realizará una prueba de lectura de libro: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El oro del Conserje, de José María la Fuente.</a:t>
            </a:r>
          </a:p>
          <a:p>
            <a:pPr lvl="1"/>
            <a:endParaRPr lang="es-ES" dirty="0"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Se pretende realizar exámenes cada 2 temas. Antes de la entrega de notas de cada trimestre se realizan las recuperaciones de los temas no superados.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Cada trimestre tiene un peso en la nota final de 50%,  y 50%, siendo necesario sacar una nota de 5 para aprobar el módulo.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dirty="0"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8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CuadroTexto"/>
          <p:cNvSpPr/>
          <p:nvPr/>
        </p:nvSpPr>
        <p:spPr>
          <a:xfrm>
            <a:off x="354263" y="637419"/>
            <a:ext cx="3846960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Evaluación</a:t>
            </a:r>
          </a:p>
        </p:txBody>
      </p:sp>
      <p:sp>
        <p:nvSpPr>
          <p:cNvPr id="5" name="7 CuadroTexto"/>
          <p:cNvSpPr/>
          <p:nvPr/>
        </p:nvSpPr>
        <p:spPr>
          <a:xfrm>
            <a:off x="240982" y="1225761"/>
            <a:ext cx="8291458" cy="319076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Los instrumentos de evaluación empleados para la nota de cada trimestre son: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Observación directa del alumno (actitud, asistencia, …):  10% (1p)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Realización de actividades individuales:	    	               20% (2p)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Elaboración de trabajos-proyectos: 		               10% (1p)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Elaboración de pruebas y controles periódicos: 	               60% (6p)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Para hacer las medias es necesario sacar como mínimo: 0,5/1/0,5/4</a:t>
            </a:r>
          </a:p>
          <a:p>
            <a:pPr lvl="2"/>
            <a:endParaRPr lang="es-ES" dirty="0"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Los alumnos que en el mes de marzo no accedan al periodo de prácticas  FEM, deberán trabajar sobre los módulos suspensos durante el 3º trimestre.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La previsión de fechas mas importantes es la siguiente:</a:t>
            </a: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4CA16B52-C5CF-48B6-ABE5-279083A618AE}"/>
              </a:ext>
            </a:extLst>
          </p:cNvPr>
          <p:cNvSpPr txBox="1">
            <a:spLocks/>
          </p:cNvSpPr>
          <p:nvPr/>
        </p:nvSpPr>
        <p:spPr>
          <a:xfrm>
            <a:off x="0" y="53971"/>
            <a:ext cx="6570476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 dirty="0" err="1"/>
              <a:t>Itenerario</a:t>
            </a:r>
            <a:r>
              <a:rPr lang="es-ES" sz="2400" b="1" u="sng" dirty="0"/>
              <a:t> Personal para la Empleabilidad 2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7" name="Tabla 9">
            <a:extLst>
              <a:ext uri="{FF2B5EF4-FFF2-40B4-BE49-F238E27FC236}">
                <a16:creationId xmlns:a16="http://schemas.microsoft.com/office/drawing/2014/main" id="{702AF62B-4A18-4FF6-8611-4C2C1197C0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982118"/>
              </p:ext>
            </p:extLst>
          </p:nvPr>
        </p:nvGraphicFramePr>
        <p:xfrm>
          <a:off x="323528" y="4682279"/>
          <a:ext cx="7848870" cy="94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5063">
                  <a:extLst>
                    <a:ext uri="{9D8B030D-6E8A-4147-A177-3AD203B41FA5}">
                      <a16:colId xmlns:a16="http://schemas.microsoft.com/office/drawing/2014/main" val="679954069"/>
                    </a:ext>
                  </a:extLst>
                </a:gridCol>
                <a:gridCol w="1504485">
                  <a:extLst>
                    <a:ext uri="{9D8B030D-6E8A-4147-A177-3AD203B41FA5}">
                      <a16:colId xmlns:a16="http://schemas.microsoft.com/office/drawing/2014/main" val="851409864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3900527931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3915805500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27155191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Preevaluación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1ª </a:t>
                      </a:r>
                    </a:p>
                    <a:p>
                      <a:pPr algn="ctr"/>
                      <a:r>
                        <a:rPr lang="es-ES" sz="1600" dirty="0"/>
                        <a:t>Evaluación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2ª </a:t>
                      </a:r>
                    </a:p>
                    <a:p>
                      <a:pPr algn="ctr"/>
                      <a:r>
                        <a:rPr lang="es-ES" sz="1600" dirty="0"/>
                        <a:t>Evaluación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Evaluación acceso FEM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Evaluación Final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499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19-octubre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17-nov.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22-feb-27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22-feb-27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21-jun-27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064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14793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636C141F-F096-4B46-8817-6343B715BF83}"/>
              </a:ext>
            </a:extLst>
          </p:cNvPr>
          <p:cNvSpPr txBox="1"/>
          <p:nvPr/>
        </p:nvSpPr>
        <p:spPr>
          <a:xfrm>
            <a:off x="323528" y="548680"/>
            <a:ext cx="6695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Distribución de los Resultados de Aprendizaje del módulo</a:t>
            </a: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0F1B23FC-2377-4539-A02D-D9C336C9D300}"/>
              </a:ext>
            </a:extLst>
          </p:cNvPr>
          <p:cNvSpPr txBox="1">
            <a:spLocks/>
          </p:cNvSpPr>
          <p:nvPr/>
        </p:nvSpPr>
        <p:spPr>
          <a:xfrm>
            <a:off x="161764" y="117218"/>
            <a:ext cx="6570476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/>
              <a:t>Itenerario Personal para la Empleabilidad 2</a:t>
            </a:r>
            <a:endParaRPr lang="es-ES" sz="2400" b="1" u="sng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1B8F38D-39A8-4F17-87D7-A664AA6713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72581"/>
            <a:ext cx="7962900" cy="5543550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7492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0 CuadroTexto">
            <a:extLst>
              <a:ext uri="{FF2B5EF4-FFF2-40B4-BE49-F238E27FC236}">
                <a16:creationId xmlns:a16="http://schemas.microsoft.com/office/drawing/2014/main" id="{8A5BF7A9-7B0D-448F-85E4-11BCFDF6E5E5}"/>
              </a:ext>
            </a:extLst>
          </p:cNvPr>
          <p:cNvSpPr/>
          <p:nvPr/>
        </p:nvSpPr>
        <p:spPr>
          <a:xfrm>
            <a:off x="161764" y="570952"/>
            <a:ext cx="4979746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Actividades complementarias</a:t>
            </a:r>
          </a:p>
        </p:txBody>
      </p:sp>
      <p:graphicFrame>
        <p:nvGraphicFramePr>
          <p:cNvPr id="13" name="Tabla 13">
            <a:extLst>
              <a:ext uri="{FF2B5EF4-FFF2-40B4-BE49-F238E27FC236}">
                <a16:creationId xmlns:a16="http://schemas.microsoft.com/office/drawing/2014/main" id="{2C3CFD47-C6B8-4C44-9338-8301D3190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829782"/>
              </p:ext>
            </p:extLst>
          </p:nvPr>
        </p:nvGraphicFramePr>
        <p:xfrm>
          <a:off x="106282" y="1107316"/>
          <a:ext cx="7877033" cy="302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520">
                  <a:extLst>
                    <a:ext uri="{9D8B030D-6E8A-4147-A177-3AD203B41FA5}">
                      <a16:colId xmlns:a16="http://schemas.microsoft.com/office/drawing/2014/main" val="1491224294"/>
                    </a:ext>
                  </a:extLst>
                </a:gridCol>
                <a:gridCol w="3196513">
                  <a:extLst>
                    <a:ext uri="{9D8B030D-6E8A-4147-A177-3AD203B41FA5}">
                      <a16:colId xmlns:a16="http://schemas.microsoft.com/office/drawing/2014/main" val="238766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1ºTrimestre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2ºTrimestre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90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dirty="0"/>
                        <a:t>Feria de empleo del ayuntamiento de Santander, 14-octubre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dirty="0"/>
                        <a:t>Charla en la clase de un profesional del sector (farmacia o peluquería)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dirty="0"/>
                        <a:t>Taller sobre autoempleo (CEOE, </a:t>
                      </a:r>
                      <a:r>
                        <a:rPr lang="es-ES" dirty="0" err="1"/>
                        <a:t>Camara</a:t>
                      </a:r>
                      <a:r>
                        <a:rPr lang="es-ES" dirty="0"/>
                        <a:t> Cantabria, ADL)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s-E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Visita la empresa </a:t>
                      </a:r>
                      <a:r>
                        <a:rPr lang="es-ES" dirty="0" err="1"/>
                        <a:t>Gomur</a:t>
                      </a:r>
                      <a:r>
                        <a:rPr lang="es-ES" dirty="0"/>
                        <a:t> (Polígono de Morero en Guarnizo) del proyecto </a:t>
                      </a:r>
                      <a:r>
                        <a:rPr lang="es-ES" dirty="0" err="1"/>
                        <a:t>Startinnova</a:t>
                      </a:r>
                      <a:endParaRPr lang="es-ES" dirty="0"/>
                    </a:p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90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067576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9082F2F4-2B34-4110-B29B-B1DC9E918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3933056"/>
            <a:ext cx="5377163" cy="3046636"/>
          </a:xfrm>
          <a:prstGeom prst="rect">
            <a:avLst/>
          </a:prstGeom>
        </p:spPr>
      </p:pic>
      <p:sp>
        <p:nvSpPr>
          <p:cNvPr id="8" name="1 Título">
            <a:extLst>
              <a:ext uri="{FF2B5EF4-FFF2-40B4-BE49-F238E27FC236}">
                <a16:creationId xmlns:a16="http://schemas.microsoft.com/office/drawing/2014/main" id="{EDB7900B-3C7E-464E-9CCB-0E1D13455A0B}"/>
              </a:ext>
            </a:extLst>
          </p:cNvPr>
          <p:cNvSpPr txBox="1">
            <a:spLocks/>
          </p:cNvSpPr>
          <p:nvPr/>
        </p:nvSpPr>
        <p:spPr>
          <a:xfrm>
            <a:off x="161764" y="117218"/>
            <a:ext cx="6570476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/>
              <a:t>Itenerario Personal para la Empleabilidad 2</a:t>
            </a:r>
            <a:endParaRPr lang="es-ES" sz="2400" b="1" u="sng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3889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0 CuadroTexto">
            <a:extLst>
              <a:ext uri="{FF2B5EF4-FFF2-40B4-BE49-F238E27FC236}">
                <a16:creationId xmlns:a16="http://schemas.microsoft.com/office/drawing/2014/main" id="{8A5BF7A9-7B0D-448F-85E4-11BCFDF6E5E5}"/>
              </a:ext>
            </a:extLst>
          </p:cNvPr>
          <p:cNvSpPr/>
          <p:nvPr/>
        </p:nvSpPr>
        <p:spPr>
          <a:xfrm>
            <a:off x="161764" y="570952"/>
            <a:ext cx="4979746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Trabajos y proyectos</a:t>
            </a:r>
          </a:p>
        </p:txBody>
      </p:sp>
      <p:graphicFrame>
        <p:nvGraphicFramePr>
          <p:cNvPr id="13" name="Tabla 13">
            <a:extLst>
              <a:ext uri="{FF2B5EF4-FFF2-40B4-BE49-F238E27FC236}">
                <a16:creationId xmlns:a16="http://schemas.microsoft.com/office/drawing/2014/main" id="{2C3CFD47-C6B8-4C44-9338-8301D3190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448211"/>
              </p:ext>
            </p:extLst>
          </p:nvPr>
        </p:nvGraphicFramePr>
        <p:xfrm>
          <a:off x="106282" y="1107316"/>
          <a:ext cx="8598335" cy="192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302">
                  <a:extLst>
                    <a:ext uri="{9D8B030D-6E8A-4147-A177-3AD203B41FA5}">
                      <a16:colId xmlns:a16="http://schemas.microsoft.com/office/drawing/2014/main" val="1049786774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1491224294"/>
                    </a:ext>
                  </a:extLst>
                </a:gridCol>
                <a:gridCol w="4132617">
                  <a:extLst>
                    <a:ext uri="{9D8B030D-6E8A-4147-A177-3AD203B41FA5}">
                      <a16:colId xmlns:a16="http://schemas.microsoft.com/office/drawing/2014/main" val="238766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Trabajos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Proyectos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90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1º </a:t>
                      </a:r>
                      <a:r>
                        <a:rPr lang="es-ES" dirty="0" err="1"/>
                        <a:t>Trim</a:t>
                      </a:r>
                      <a:r>
                        <a:rPr lang="es-E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1800" dirty="0"/>
                        <a:t>Lectura del libro el Oro del Conserje.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ES" dirty="0" err="1"/>
                        <a:t>Startinnova</a:t>
                      </a:r>
                      <a:r>
                        <a:rPr lang="es-ES" dirty="0"/>
                        <a:t>, (sobre como emprender para crear una empresa)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190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2º </a:t>
                      </a:r>
                      <a:r>
                        <a:rPr lang="es-ES" dirty="0" err="1"/>
                        <a:t>Trim</a:t>
                      </a:r>
                      <a:r>
                        <a:rPr lang="es-E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dirty="0"/>
                        <a:t>Presentación oral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067576"/>
                  </a:ext>
                </a:extLst>
              </a:tr>
            </a:tbl>
          </a:graphicData>
        </a:graphic>
      </p:graphicFrame>
      <p:sp>
        <p:nvSpPr>
          <p:cNvPr id="8" name="1 Título">
            <a:extLst>
              <a:ext uri="{FF2B5EF4-FFF2-40B4-BE49-F238E27FC236}">
                <a16:creationId xmlns:a16="http://schemas.microsoft.com/office/drawing/2014/main" id="{EDB7900B-3C7E-464E-9CCB-0E1D13455A0B}"/>
              </a:ext>
            </a:extLst>
          </p:cNvPr>
          <p:cNvSpPr txBox="1">
            <a:spLocks/>
          </p:cNvSpPr>
          <p:nvPr/>
        </p:nvSpPr>
        <p:spPr>
          <a:xfrm>
            <a:off x="161764" y="117218"/>
            <a:ext cx="6570476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/>
              <a:t>Itenerario Personal para la Empleabilidad 2</a:t>
            </a:r>
            <a:endParaRPr lang="es-ES" sz="2400" b="1" u="sng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B908DDD-F966-4EB6-9ABD-F6EC43FE8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205596"/>
            <a:ext cx="2107431" cy="324895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FDFF97-1D92-4269-BBCF-989040D3E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4005064"/>
            <a:ext cx="3886939" cy="140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2439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CuadroTexto"/>
          <p:cNvSpPr/>
          <p:nvPr/>
        </p:nvSpPr>
        <p:spPr>
          <a:xfrm>
            <a:off x="1115640" y="1988999"/>
            <a:ext cx="6633359" cy="262676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5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Suerte para este curso en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5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Ángeles Custodios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421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CuadroTexto"/>
          <p:cNvSpPr/>
          <p:nvPr/>
        </p:nvSpPr>
        <p:spPr>
          <a:xfrm>
            <a:off x="539553" y="2564904"/>
            <a:ext cx="7416824" cy="319076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r>
              <a:rPr lang="es-ES" b="1" u="sng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OBJETIVOS</a:t>
            </a: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: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dirty="0"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 Conocer  conceptos básicos sobre el Sistema Tributario Español y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dirty="0"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Conocer el funcionamiento del impuesto IRPF, tanto para autónomos como particulares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dirty="0"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Utilizar aplicaciones informáticas para: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dirty="0"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Calcular el porcentaje de retención del IRPF en nómina.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Saber realizar una declaración de la renta.</a:t>
            </a: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4CA16B52-C5CF-48B6-ABE5-279083A618AE}"/>
              </a:ext>
            </a:extLst>
          </p:cNvPr>
          <p:cNvSpPr txBox="1">
            <a:spLocks/>
          </p:cNvSpPr>
          <p:nvPr/>
        </p:nvSpPr>
        <p:spPr>
          <a:xfrm>
            <a:off x="0" y="53971"/>
            <a:ext cx="6570476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 dirty="0"/>
              <a:t>Optativa: Fiscalidad Aplicada: IRPF</a:t>
            </a:r>
          </a:p>
        </p:txBody>
      </p:sp>
      <p:pic>
        <p:nvPicPr>
          <p:cNvPr id="1026" name="Picture 2" descr="La Agencia Tributaria pone en marcha &quot;Censos Web&quot;, un servicio de ayuda  para agilizar las altas de actividad de los emprendedores – Grupo Espinosa">
            <a:extLst>
              <a:ext uri="{FF2B5EF4-FFF2-40B4-BE49-F238E27FC236}">
                <a16:creationId xmlns:a16="http://schemas.microsoft.com/office/drawing/2014/main" id="{CEECD2C5-1E32-4F8B-9E8B-A4590BD500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93" b="17241"/>
          <a:stretch/>
        </p:blipFill>
        <p:spPr bwMode="auto">
          <a:xfrm>
            <a:off x="1241883" y="692696"/>
            <a:ext cx="5095255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445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CuadroTexto"/>
          <p:cNvSpPr/>
          <p:nvPr/>
        </p:nvSpPr>
        <p:spPr>
          <a:xfrm>
            <a:off x="467544" y="665423"/>
            <a:ext cx="3846960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Evaluación</a:t>
            </a:r>
          </a:p>
        </p:txBody>
      </p:sp>
      <p:sp>
        <p:nvSpPr>
          <p:cNvPr id="5" name="7 CuadroTexto"/>
          <p:cNvSpPr/>
          <p:nvPr/>
        </p:nvSpPr>
        <p:spPr>
          <a:xfrm>
            <a:off x="168775" y="1281769"/>
            <a:ext cx="8291458" cy="600884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El</a:t>
            </a: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 módulo se puede cursar durante 4 convocatorias.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Se pretende realizar una mínima parte de teoría y mucha de actividades y trabajos, sobre todo en el 2º trimestre.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Se utilizará la aplicación </a:t>
            </a:r>
            <a:r>
              <a:rPr lang="es-ES" dirty="0" err="1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Classroom</a:t>
            </a: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 para informar de las distintas actividades educativas, que realizaremos a lo largo del curso. </a:t>
            </a:r>
            <a:r>
              <a:rPr lang="es-ES" dirty="0" err="1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Asi</a:t>
            </a: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 como la aplicación EDVOICE para comunicarse con los alumnos y familias.</a:t>
            </a:r>
            <a:endParaRPr lang="es-ES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Se pretende realizar exámenes cada 2 temas. Antes de la entrega de notas de cada trimestre se realizan las recuperaciones de los temas no superados.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Cada trimestre tiene un peso en la nota final de 50%,  y 50%, siendo necesario sacar una nota de 5 para aprobar el módulo.</a:t>
            </a:r>
          </a:p>
          <a:p>
            <a:pPr marR="0" lvl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endParaRPr lang="es-ES" dirty="0">
              <a:solidFill>
                <a:srgbClr val="000000"/>
              </a:solidFill>
              <a:latin typeface="Candara" pitchFamily="18"/>
              <a:ea typeface="Microsoft YaHei" pitchFamily="2"/>
              <a:cs typeface="Lucida Sans" pitchFamily="2"/>
            </a:endParaRPr>
          </a:p>
          <a:p>
            <a:pPr marL="285750" marR="0" lvl="0" indent="-28575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/>
            </a:pPr>
            <a:r>
              <a:rPr lang="es-ES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Los instrumentos de evaluación empleados para la nota de cada trimestre son: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Observación directa del alumno (actitud, asistencia, …):  10% (1p)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Realización de actividades individuales:	    	               20% (2p)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Elaboración de trabajos-proyectos: 		               10% (1p)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Elaboración de pruebas y controles periódicos: 	               60% (6p)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rgbClr val="000000"/>
                </a:solidFill>
                <a:latin typeface="Candara" pitchFamily="18"/>
                <a:ea typeface="Microsoft YaHei" pitchFamily="2"/>
                <a:cs typeface="Lucida Sans" pitchFamily="2"/>
              </a:rPr>
              <a:t>Para hacer las medias es necesario sacar como mínimo: 0,5/1/0,5/4</a:t>
            </a: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4CA16B52-C5CF-48B6-ABE5-279083A618AE}"/>
              </a:ext>
            </a:extLst>
          </p:cNvPr>
          <p:cNvSpPr txBox="1">
            <a:spLocks/>
          </p:cNvSpPr>
          <p:nvPr/>
        </p:nvSpPr>
        <p:spPr>
          <a:xfrm>
            <a:off x="0" y="53971"/>
            <a:ext cx="6570476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u="sng" dirty="0"/>
              <a:t>Optativa: IRPF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9767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0 CuadroTexto">
            <a:extLst>
              <a:ext uri="{FF2B5EF4-FFF2-40B4-BE49-F238E27FC236}">
                <a16:creationId xmlns:a16="http://schemas.microsoft.com/office/drawing/2014/main" id="{8A5BF7A9-7B0D-448F-85E4-11BCFDF6E5E5}"/>
              </a:ext>
            </a:extLst>
          </p:cNvPr>
          <p:cNvSpPr/>
          <p:nvPr/>
        </p:nvSpPr>
        <p:spPr>
          <a:xfrm>
            <a:off x="161764" y="570952"/>
            <a:ext cx="4979746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Actividades complementarias</a:t>
            </a:r>
          </a:p>
        </p:txBody>
      </p:sp>
      <p:graphicFrame>
        <p:nvGraphicFramePr>
          <p:cNvPr id="13" name="Tabla 13">
            <a:extLst>
              <a:ext uri="{FF2B5EF4-FFF2-40B4-BE49-F238E27FC236}">
                <a16:creationId xmlns:a16="http://schemas.microsoft.com/office/drawing/2014/main" id="{2C3CFD47-C6B8-4C44-9338-8301D3190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67990"/>
              </p:ext>
            </p:extLst>
          </p:nvPr>
        </p:nvGraphicFramePr>
        <p:xfrm>
          <a:off x="346068" y="1298794"/>
          <a:ext cx="710625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7660">
                  <a:extLst>
                    <a:ext uri="{9D8B030D-6E8A-4147-A177-3AD203B41FA5}">
                      <a16:colId xmlns:a16="http://schemas.microsoft.com/office/drawing/2014/main" val="1049786774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val="1491224294"/>
                    </a:ext>
                  </a:extLst>
                </a:gridCol>
              </a:tblGrid>
              <a:tr h="327212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Actividades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908443"/>
                  </a:ext>
                </a:extLst>
              </a:tr>
              <a:tr h="327212">
                <a:tc>
                  <a:txBody>
                    <a:bodyPr/>
                    <a:lstStyle/>
                    <a:p>
                      <a:r>
                        <a:rPr lang="es-ES" dirty="0"/>
                        <a:t>1º Trimestre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Charla de la agencia tributaria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907324"/>
                  </a:ext>
                </a:extLst>
              </a:tr>
              <a:tr h="564776">
                <a:tc>
                  <a:txBody>
                    <a:bodyPr/>
                    <a:lstStyle/>
                    <a:p>
                      <a:r>
                        <a:rPr lang="es-ES" dirty="0"/>
                        <a:t>2º Trimestre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dirty="0"/>
                        <a:t>Realizar la declaración de la Renta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067576"/>
                  </a:ext>
                </a:extLst>
              </a:tr>
            </a:tbl>
          </a:graphicData>
        </a:graphic>
      </p:graphicFrame>
      <p:sp>
        <p:nvSpPr>
          <p:cNvPr id="8" name="1 Título">
            <a:extLst>
              <a:ext uri="{FF2B5EF4-FFF2-40B4-BE49-F238E27FC236}">
                <a16:creationId xmlns:a16="http://schemas.microsoft.com/office/drawing/2014/main" id="{EDB7900B-3C7E-464E-9CCB-0E1D13455A0B}"/>
              </a:ext>
            </a:extLst>
          </p:cNvPr>
          <p:cNvSpPr txBox="1">
            <a:spLocks/>
          </p:cNvSpPr>
          <p:nvPr/>
        </p:nvSpPr>
        <p:spPr>
          <a:xfrm>
            <a:off x="161764" y="117218"/>
            <a:ext cx="6570476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>
              <a:buNone/>
            </a:pPr>
            <a:r>
              <a:rPr lang="es-ES" sz="2400" b="1" u="sng" dirty="0"/>
              <a:t>Optativa: IRPF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B1FBB33-76A5-4A9F-890A-1DA78AB33CAC}"/>
              </a:ext>
            </a:extLst>
          </p:cNvPr>
          <p:cNvSpPr txBox="1"/>
          <p:nvPr/>
        </p:nvSpPr>
        <p:spPr>
          <a:xfrm>
            <a:off x="323528" y="3244334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Las principales fechas de evaluación del módulo son: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749A3EA7-1E56-4778-8886-B7D8DA31FF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698379"/>
              </p:ext>
            </p:extLst>
          </p:nvPr>
        </p:nvGraphicFramePr>
        <p:xfrm>
          <a:off x="251520" y="4293096"/>
          <a:ext cx="7848870" cy="94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5063">
                  <a:extLst>
                    <a:ext uri="{9D8B030D-6E8A-4147-A177-3AD203B41FA5}">
                      <a16:colId xmlns:a16="http://schemas.microsoft.com/office/drawing/2014/main" val="679954069"/>
                    </a:ext>
                  </a:extLst>
                </a:gridCol>
                <a:gridCol w="1504485">
                  <a:extLst>
                    <a:ext uri="{9D8B030D-6E8A-4147-A177-3AD203B41FA5}">
                      <a16:colId xmlns:a16="http://schemas.microsoft.com/office/drawing/2014/main" val="851409864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3900527931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3915805500"/>
                    </a:ext>
                  </a:extLst>
                </a:gridCol>
                <a:gridCol w="1569774">
                  <a:extLst>
                    <a:ext uri="{9D8B030D-6E8A-4147-A177-3AD203B41FA5}">
                      <a16:colId xmlns:a16="http://schemas.microsoft.com/office/drawing/2014/main" val="27155191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Preevaluación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1ª </a:t>
                      </a:r>
                    </a:p>
                    <a:p>
                      <a:pPr algn="ctr"/>
                      <a:r>
                        <a:rPr lang="es-ES" sz="1600" dirty="0"/>
                        <a:t>Evaluación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2ª </a:t>
                      </a:r>
                    </a:p>
                    <a:p>
                      <a:pPr algn="ctr"/>
                      <a:r>
                        <a:rPr lang="es-ES" sz="1600" dirty="0"/>
                        <a:t>Evaluación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Evaluación acceso FEM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Evaluación Final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499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19-octubre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17-nov.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22-feb-27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22-feb-27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21-jun-27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064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44803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0 CuadroTexto">
            <a:extLst>
              <a:ext uri="{FF2B5EF4-FFF2-40B4-BE49-F238E27FC236}">
                <a16:creationId xmlns:a16="http://schemas.microsoft.com/office/drawing/2014/main" id="{8A5BF7A9-7B0D-448F-85E4-11BCFDF6E5E5}"/>
              </a:ext>
            </a:extLst>
          </p:cNvPr>
          <p:cNvSpPr/>
          <p:nvPr/>
        </p:nvSpPr>
        <p:spPr>
          <a:xfrm>
            <a:off x="161764" y="570952"/>
            <a:ext cx="6282444" cy="466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2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Distribución de los unidades del módulo</a:t>
            </a:r>
          </a:p>
        </p:txBody>
      </p:sp>
      <p:sp>
        <p:nvSpPr>
          <p:cNvPr id="8" name="1 Título">
            <a:extLst>
              <a:ext uri="{FF2B5EF4-FFF2-40B4-BE49-F238E27FC236}">
                <a16:creationId xmlns:a16="http://schemas.microsoft.com/office/drawing/2014/main" id="{EDB7900B-3C7E-464E-9CCB-0E1D13455A0B}"/>
              </a:ext>
            </a:extLst>
          </p:cNvPr>
          <p:cNvSpPr txBox="1">
            <a:spLocks/>
          </p:cNvSpPr>
          <p:nvPr/>
        </p:nvSpPr>
        <p:spPr>
          <a:xfrm>
            <a:off x="161764" y="117218"/>
            <a:ext cx="6570476" cy="4616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  <a:defRPr/>
            </a:defPPr>
            <a:lvl1pPr lvl="0" algn="l" defTabSz="457200" rtl="0" eaLnBrk="1" latinLnBrk="0" hangingPunct="1">
              <a:spcBef>
                <a:spcPct val="0"/>
              </a:spcBef>
              <a:buClr>
                <a:srgbClr val="000000"/>
              </a:buClr>
              <a:buSzPct val="45000"/>
              <a:buFont typeface="StarSymbol"/>
              <a:buChar char=""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2pPr>
            <a:lvl3pPr lvl="2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3pPr>
            <a:lvl4pPr lvl="3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4pPr>
            <a:lvl5pPr lvl="4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5pPr>
            <a:lvl6pPr lvl="5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6pPr>
            <a:lvl7pPr lvl="6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7pPr>
            <a:lvl8pPr lvl="7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8pPr>
            <a:lvl9pPr lvl="8" eaLnBrk="1" hangingPunct="1">
              <a:buClr>
                <a:srgbClr val="000000"/>
              </a:buClr>
              <a:buSzPct val="45000"/>
              <a:buFont typeface="StarSymbol"/>
              <a:buChar char=""/>
              <a:defRPr>
                <a:solidFill>
                  <a:schemeClr val="tx2"/>
                </a:solidFill>
              </a:defRPr>
            </a:lvl9pPr>
          </a:lstStyle>
          <a:p>
            <a:pPr algn="ctr">
              <a:buNone/>
            </a:pPr>
            <a:r>
              <a:rPr lang="es-ES" sz="2400" b="1" u="sng" dirty="0"/>
              <a:t>Optativa: IRPF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3B50AEE-D143-403C-B712-0A2D6F1E9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52248"/>
            <a:ext cx="7992888" cy="5447998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406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CuadroTexto"/>
          <p:cNvSpPr/>
          <p:nvPr/>
        </p:nvSpPr>
        <p:spPr>
          <a:xfrm>
            <a:off x="1115640" y="1988999"/>
            <a:ext cx="6633359" cy="262676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5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Suerte para este curso en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s-ES" sz="5400" b="1" i="0" u="sng" strike="noStrike" kern="1200" spc="0" dirty="0">
                <a:ln>
                  <a:noFill/>
                </a:ln>
                <a:solidFill>
                  <a:srgbClr val="000000"/>
                </a:solidFill>
                <a:uFillTx/>
                <a:latin typeface="Candara" pitchFamily="18"/>
                <a:ea typeface="Microsoft YaHei" pitchFamily="2"/>
                <a:cs typeface="Lucida Sans" pitchFamily="2"/>
              </a:rPr>
              <a:t>Ángeles Custodios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2089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161764" y="117218"/>
            <a:ext cx="6570476" cy="461665"/>
          </a:xfrm>
        </p:spPr>
        <p:txBody>
          <a:bodyPr wrap="square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algn="ctr"/>
            <a:r>
              <a:rPr lang="es-ES" sz="2400" b="1" u="sng" dirty="0"/>
              <a:t>FEM: FORMACÍÓN EN EMPRESAS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36C141F-F096-4B46-8817-6343B715BF83}"/>
              </a:ext>
            </a:extLst>
          </p:cNvPr>
          <p:cNvSpPr txBox="1"/>
          <p:nvPr/>
        </p:nvSpPr>
        <p:spPr>
          <a:xfrm>
            <a:off x="175448" y="753138"/>
            <a:ext cx="856895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Prácticas en Oficinas de Farmacia, hospitales o Erasmus +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Duración: 500 horas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Periodo: De marzo a junio de 2027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Reuniones en el centro: cada 15 días.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Convocatorias: 2 (1º en el curso, 2º de sept a diciembre </a:t>
            </a:r>
            <a:r>
              <a:rPr lang="es-ES" sz="2000" dirty="0" err="1"/>
              <a:t>prox.curso</a:t>
            </a:r>
            <a:r>
              <a:rPr lang="es-ES" sz="2000" dirty="0"/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Recogida de información: a comienzo del curso se rellenará un cuestionario para dar información relevante al profesor.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Si algún alumno/a tiene intención de realizar las prácticas en una farmacia concreta, comunicárselo al tutor.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Son </a:t>
            </a:r>
            <a:r>
              <a:rPr lang="es-ES" sz="2000" dirty="0" err="1"/>
              <a:t>dualizables</a:t>
            </a:r>
            <a:r>
              <a:rPr lang="es-ES" sz="2000" dirty="0"/>
              <a:t> los módulos de: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 dirty="0" err="1"/>
              <a:t>Disposiciòn</a:t>
            </a:r>
            <a:r>
              <a:rPr lang="es-ES" sz="2000" dirty="0"/>
              <a:t> y venta de productos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 dirty="0" err="1"/>
              <a:t>Dispensacion</a:t>
            </a:r>
            <a:r>
              <a:rPr lang="es-ES" sz="2000" dirty="0"/>
              <a:t> de productos </a:t>
            </a:r>
            <a:r>
              <a:rPr lang="es-ES" sz="2000" dirty="0" err="1"/>
              <a:t>farmaceuticos</a:t>
            </a:r>
            <a:endParaRPr lang="es-E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 dirty="0"/>
              <a:t>Promoción de la salud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 dirty="0"/>
              <a:t>Formulación magistral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Al finalizar las prácticas el estudiante tendrá una nota de Apto o No Apto y además una nota numérica de cada actividad realizada. Dicha nota se añadirá a la nota del módulo del que dependa. De esta forma se calculará la nota final del módulo (sumando la nota de marzo con la que se obtiene de las prácticas).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/>
          </a:p>
          <a:p>
            <a:endParaRPr lang="es-ES" sz="20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7340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161764" y="117218"/>
            <a:ext cx="6570476" cy="461665"/>
          </a:xfrm>
        </p:spPr>
        <p:txBody>
          <a:bodyPr wrap="square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algn="ctr"/>
            <a:r>
              <a:rPr lang="es-ES" sz="2400" b="1" u="sng" dirty="0"/>
              <a:t>FEM: FORMACÍÓN EN EMPRESAS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36C141F-F096-4B46-8817-6343B715BF83}"/>
              </a:ext>
            </a:extLst>
          </p:cNvPr>
          <p:cNvSpPr txBox="1"/>
          <p:nvPr/>
        </p:nvSpPr>
        <p:spPr>
          <a:xfrm>
            <a:off x="175448" y="753138"/>
            <a:ext cx="856895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Criterios de acceso al módulo profesional de FCT /FEM </a:t>
            </a:r>
            <a:endParaRPr lang="es-ES" sz="2000" b="0" dirty="0"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br>
              <a:rPr lang="es-ES" sz="2000" b="0" dirty="0">
                <a:effectLst/>
              </a:rPr>
            </a:b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 acceso a la formación en empresa u organismo equiparado requerirá que el alumnado: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tenga cumplidos los 16 años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0000"/>
                </a:solidFill>
                <a:latin typeface="Arial" panose="020B0604020202020204" pitchFamily="34" charset="0"/>
              </a:rPr>
              <a:t> haya adquirido las competencias y los contenidos relativos a riesgos específicos y las medidas de prevención en las actividades profesionales correspondientes al perfil profesional de cada título profesional 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y, según se requiera en la normativa vigente en materia de prevención de riesgos laborales.  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Valoración previa de acceso a la formación en empresa u organismo equiparado de los equipos educativos 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br>
              <a:rPr lang="es-ES" sz="2000" b="0" dirty="0">
                <a:effectLst/>
              </a:rPr>
            </a:br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Para asegurar la realización con aprovechamiento del periodo de la FEM y evitar que el alumnado agote el máximo de dos estancias en empresa sin superar el módulo o módulos correspondientes, se hace necesario realizar una </a:t>
            </a:r>
            <a:r>
              <a:rPr lang="es-ES" sz="1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sesión de valoración previa de acceso a la formación en empresa.</a:t>
            </a:r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El equipo docente, antes de comenzar el periodo de formación en empresa u organismo equiparado, decidirá si el alumnado se encuentra en condiciones de acceder a la misma. En esta sesión, se tendrá en cuenta que se haya alcanzado una evaluación positiva en los resultados de aprendizaje evaluados en el centro hasta el momento de acceder a FEM, que se determinen en el proyecto curricular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 </a:t>
            </a:r>
            <a:endParaRPr lang="es-ES" sz="2000" b="0" dirty="0"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br>
              <a:rPr lang="es-ES" sz="2000" b="0" dirty="0">
                <a:effectLst/>
              </a:rPr>
            </a:b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Además … </a:t>
            </a:r>
            <a:endParaRPr lang="es-ES" sz="2800" dirty="0"/>
          </a:p>
          <a:p>
            <a:endParaRPr lang="es-ES" sz="20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5265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161764" y="117218"/>
            <a:ext cx="6570476" cy="461665"/>
          </a:xfrm>
        </p:spPr>
        <p:txBody>
          <a:bodyPr wrap="square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algn="ctr">
              <a:buNone/>
            </a:pPr>
            <a:r>
              <a:rPr lang="es-ES" sz="2400" b="1" u="sng" dirty="0"/>
              <a:t>FEM: FORMACÍÓN EN EMPRESAS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36C141F-F096-4B46-8817-6343B715BF83}"/>
              </a:ext>
            </a:extLst>
          </p:cNvPr>
          <p:cNvSpPr txBox="1"/>
          <p:nvPr/>
        </p:nvSpPr>
        <p:spPr>
          <a:xfrm>
            <a:off x="175448" y="753138"/>
            <a:ext cx="856895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Criterios de acceso al módulo profesional de FCT /FEM </a:t>
            </a:r>
            <a:endParaRPr lang="es-ES" sz="2000" b="0" dirty="0"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br>
              <a:rPr lang="es-ES" sz="2000" b="0" dirty="0">
                <a:effectLst/>
              </a:rPr>
            </a:b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Además, se tendrán en cuenta otros aspectos definidos por el equipo docente y recogidos en el Proyecto Curricular del Ciclo de la oferta correspondiente y que pueden ser:  </a:t>
            </a:r>
            <a:endParaRPr lang="es-ES" sz="2000" b="0" dirty="0">
              <a:effectLst/>
            </a:endParaRPr>
          </a:p>
          <a:p>
            <a:pPr algn="just" rtl="0" fontAlgn="base">
              <a:spcBef>
                <a:spcPts val="0"/>
              </a:spcBef>
              <a:spcAft>
                <a:spcPts val="0"/>
              </a:spcAft>
            </a:pPr>
            <a:br>
              <a:rPr lang="es-ES" sz="2000" b="0" dirty="0">
                <a:effectLst/>
              </a:rPr>
            </a:b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 asistencia a las actividades lectivas del centro docente. 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 realización de actividades y trabajos. 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 capacidad para el trabajo en equipo y toma de decisiones. 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Adquirir la competencia relativa a riesgos específicos y medidas de prevención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Formación en empresa en movilidad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 progreso adecuado en la adquisición de competencias para la empleabilidad.</a:t>
            </a:r>
          </a:p>
          <a:p>
            <a:endParaRPr lang="es-ES" sz="2800" dirty="0"/>
          </a:p>
          <a:p>
            <a:endParaRPr lang="es-ES" sz="20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A9A8FD0-2AED-4D48-ADC4-3087640B5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4316090"/>
            <a:ext cx="3024803" cy="242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2550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161764" y="117218"/>
            <a:ext cx="6570476" cy="461665"/>
          </a:xfrm>
        </p:spPr>
        <p:txBody>
          <a:bodyPr wrap="square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algn="ctr">
              <a:buNone/>
            </a:pPr>
            <a:r>
              <a:rPr lang="es-ES" sz="2400" b="1" u="sng" dirty="0"/>
              <a:t>FEM: FORMACÍÓN EN EMPRESAS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36C141F-F096-4B46-8817-6343B715BF83}"/>
              </a:ext>
            </a:extLst>
          </p:cNvPr>
          <p:cNvSpPr txBox="1"/>
          <p:nvPr/>
        </p:nvSpPr>
        <p:spPr>
          <a:xfrm>
            <a:off x="175448" y="753138"/>
            <a:ext cx="439655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0000"/>
                </a:solidFill>
                <a:latin typeface="Arial" panose="020B0604020202020204" pitchFamily="34" charset="0"/>
              </a:rPr>
              <a:t>Sitios para realizar las prácticas:</a:t>
            </a:r>
          </a:p>
          <a:p>
            <a:endParaRPr lang="es-ES" sz="2000" b="0" dirty="0">
              <a:effectLst/>
            </a:endParaRPr>
          </a:p>
          <a:p>
            <a:pPr marL="34290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2000" dirty="0"/>
              <a:t>Oficinas de farmacia: oficinas que se intentan elegir en lugares cerca del domicilio del estudiante.</a:t>
            </a:r>
          </a:p>
          <a:p>
            <a:pPr marL="34290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2000" dirty="0"/>
              <a:t>Farmacia hospitalaria: Hay muy pocas plazas para los hospitales públicos HUMV, Laredo, Sierrallana. </a:t>
            </a:r>
            <a:r>
              <a:rPr lang="es-ES" sz="2000" dirty="0" err="1"/>
              <a:t>Tambien</a:t>
            </a:r>
            <a:r>
              <a:rPr lang="es-ES" sz="2000" dirty="0"/>
              <a:t> opción en hospitales privados: </a:t>
            </a:r>
            <a:r>
              <a:rPr lang="es-ES" sz="2000" dirty="0" err="1"/>
              <a:t>Mompia</a:t>
            </a:r>
            <a:r>
              <a:rPr lang="es-ES" sz="2000" dirty="0"/>
              <a:t>, Padre Menni.</a:t>
            </a:r>
          </a:p>
          <a:p>
            <a:pPr marL="34290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2000" dirty="0"/>
              <a:t>Erasmus +: Las prácticas se realizan en farmacias de un país europeo (normalmente Italia) con todos los gastos pagados.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s-ES" sz="20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2050" name="Picture 2" descr="Murcia convoca el concurso para adjudicar 12 nuevas oficinas de farmacia | ConSalud">
            <a:extLst>
              <a:ext uri="{FF2B5EF4-FFF2-40B4-BE49-F238E27FC236}">
                <a16:creationId xmlns:a16="http://schemas.microsoft.com/office/drawing/2014/main" id="{A597238F-999E-4060-9846-66EA9416B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893" y="726220"/>
            <a:ext cx="3903145" cy="182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armacia Hospitalaria - Fundación Hospitalarias Madrid">
            <a:extLst>
              <a:ext uri="{FF2B5EF4-FFF2-40B4-BE49-F238E27FC236}">
                <a16:creationId xmlns:a16="http://schemas.microsoft.com/office/drawing/2014/main" id="{6F170725-C37D-4331-AB11-34D559B9C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488" y="2629136"/>
            <a:ext cx="3862550" cy="216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rasmus+ Prácticas">
            <a:extLst>
              <a:ext uri="{FF2B5EF4-FFF2-40B4-BE49-F238E27FC236}">
                <a16:creationId xmlns:a16="http://schemas.microsoft.com/office/drawing/2014/main" id="{85D4BAED-ADCD-4F6A-8933-942543D83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911" y="4882420"/>
            <a:ext cx="4361089" cy="1506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3701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 idx="4294967295"/>
          </p:nvPr>
        </p:nvSpPr>
        <p:spPr>
          <a:xfrm>
            <a:off x="161764" y="117218"/>
            <a:ext cx="6570476" cy="461665"/>
          </a:xfrm>
        </p:spPr>
        <p:txBody>
          <a:bodyPr wrap="square">
            <a:spAutoFit/>
          </a:bodyPr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pPr algn="ctr">
              <a:buNone/>
            </a:pPr>
            <a:r>
              <a:rPr lang="es-ES" sz="2400" b="1" u="sng" dirty="0"/>
              <a:t>FEM: FORMACÍÓN EN EMPRESAS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36C141F-F096-4B46-8817-6343B715BF83}"/>
              </a:ext>
            </a:extLst>
          </p:cNvPr>
          <p:cNvSpPr txBox="1"/>
          <p:nvPr/>
        </p:nvSpPr>
        <p:spPr>
          <a:xfrm>
            <a:off x="175448" y="753138"/>
            <a:ext cx="856895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Becas de transporte para estudiantes en la FEM</a:t>
            </a:r>
          </a:p>
          <a:p>
            <a:endParaRPr lang="es-ES" sz="2000" b="0" dirty="0">
              <a:effectLst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0000"/>
                </a:solidFill>
                <a:latin typeface="Arial" panose="020B0604020202020204" pitchFamily="34" charset="0"/>
              </a:rPr>
              <a:t>La consejería de educación en el mes de mayo convoca becas para aquellos alumnos que tengan de realizar las practicas FEM, en una localidad distinta a la de su domicilio con una distancia superior a 5 km</a:t>
            </a:r>
            <a:br>
              <a:rPr lang="es-ES" sz="2000" b="0" dirty="0">
                <a:effectLst/>
              </a:rPr>
            </a:b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Cuando se emita la convocatoria se indicará en las reuniones en el centro.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ED87859-3154-4BD2-BD4A-06FAEF26E864}"/>
              </a:ext>
            </a:extLst>
          </p:cNvPr>
          <p:cNvSpPr txBox="1"/>
          <p:nvPr/>
        </p:nvSpPr>
        <p:spPr>
          <a:xfrm>
            <a:off x="251520" y="3728160"/>
            <a:ext cx="856895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Otros aspectos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/>
              <a:t>Los estudiantes que accedan a las FEM tendrán una reunión previa con el tutor, para comunicar los aspectos de interés para las prácticas.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/>
              <a:t>Los estudiantes que no accedan a las FEM, serán informados de los RA o temas que no han superado durante el curso y tendrán el periodo de marzo a junio para aprobarlos.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0000"/>
                </a:solidFill>
                <a:latin typeface="+mj-lt"/>
                <a:ea typeface="Microsoft YaHei" pitchFamily="2"/>
                <a:cs typeface="Lucida Sans" pitchFamily="2"/>
              </a:rPr>
              <a:t>Se utilizará la aplicación </a:t>
            </a:r>
            <a:r>
              <a:rPr lang="es-ES" dirty="0" err="1">
                <a:solidFill>
                  <a:srgbClr val="000000"/>
                </a:solidFill>
                <a:latin typeface="+mj-lt"/>
                <a:ea typeface="Microsoft YaHei" pitchFamily="2"/>
                <a:cs typeface="Lucida Sans" pitchFamily="2"/>
              </a:rPr>
              <a:t>Classroom</a:t>
            </a:r>
            <a:r>
              <a:rPr lang="es-ES" dirty="0">
                <a:solidFill>
                  <a:srgbClr val="000000"/>
                </a:solidFill>
                <a:latin typeface="+mj-lt"/>
                <a:ea typeface="Microsoft YaHei" pitchFamily="2"/>
                <a:cs typeface="Lucida Sans" pitchFamily="2"/>
              </a:rPr>
              <a:t> para informar de las distintas actividades educativas, que realizaremos a lo largo del curso. </a:t>
            </a:r>
            <a:r>
              <a:rPr lang="es-ES" dirty="0" err="1">
                <a:solidFill>
                  <a:srgbClr val="000000"/>
                </a:solidFill>
                <a:latin typeface="+mj-lt"/>
                <a:ea typeface="Microsoft YaHei" pitchFamily="2"/>
                <a:cs typeface="Lucida Sans" pitchFamily="2"/>
              </a:rPr>
              <a:t>Asi</a:t>
            </a:r>
            <a:r>
              <a:rPr lang="es-ES" dirty="0">
                <a:solidFill>
                  <a:srgbClr val="000000"/>
                </a:solidFill>
                <a:latin typeface="+mj-lt"/>
                <a:ea typeface="Microsoft YaHei" pitchFamily="2"/>
                <a:cs typeface="Lucida Sans" pitchFamily="2"/>
              </a:rPr>
              <a:t> como la aplicación EDVOICE para comunicarse con los alumnos y familias.</a:t>
            </a:r>
            <a:endParaRPr lang="es-ES" b="0" i="0" u="none" strike="noStrike" kern="1200" spc="0" dirty="0">
              <a:ln>
                <a:noFill/>
              </a:ln>
              <a:solidFill>
                <a:srgbClr val="000000"/>
              </a:solidFill>
              <a:latin typeface="+mj-lt"/>
              <a:ea typeface="Microsoft YaHei" pitchFamily="2"/>
              <a:cs typeface="Lucida Sans" pitchFamily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686332877"/>
      </p:ext>
    </p:extLst>
  </p:cSld>
  <p:clrMapOvr>
    <a:masterClrMapping/>
  </p:clrMapOvr>
</p:sld>
</file>

<file path=ppt/theme/theme1.xml><?xml version="1.0" encoding="utf-8"?>
<a:theme xmlns:a="http://schemas.openxmlformats.org/drawingml/2006/main" name="Predetermin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determinado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2494</TotalTime>
  <Words>3394</Words>
  <Application>Microsoft Office PowerPoint</Application>
  <PresentationFormat>Presentación en pantalla (4:3)</PresentationFormat>
  <Paragraphs>496</Paragraphs>
  <Slides>39</Slides>
  <Notes>39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39</vt:i4>
      </vt:variant>
    </vt:vector>
  </HeadingPairs>
  <TitlesOfParts>
    <vt:vector size="51" baseType="lpstr">
      <vt:lpstr>Arial</vt:lpstr>
      <vt:lpstr>Calibri</vt:lpstr>
      <vt:lpstr>Candara</vt:lpstr>
      <vt:lpstr>StarSymbol</vt:lpstr>
      <vt:lpstr>Thorndale</vt:lpstr>
      <vt:lpstr>Times New Roman</vt:lpstr>
      <vt:lpstr>Trebuchet MS</vt:lpstr>
      <vt:lpstr>Wingdings</vt:lpstr>
      <vt:lpstr>Wingdings 3</vt:lpstr>
      <vt:lpstr>Predeterminado</vt:lpstr>
      <vt:lpstr>Predeterminado 1</vt:lpstr>
      <vt:lpstr>Faceta</vt:lpstr>
      <vt:lpstr>Presentación de los módulos que imparto en este curso  2026-27  Profesor: José Antonio Cadelo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Técnica Contable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Itenerario Personal para la Empleabilidad 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FEM: FORMACÍÓN EN EMPRESAS</vt:lpstr>
      <vt:lpstr>FEM: FORMACÍÓN EN EMPRESAS</vt:lpstr>
      <vt:lpstr>FEM: FORMACÍÓN EN EMPRESAS</vt:lpstr>
      <vt:lpstr>FEM: FORMACÍÓN EN EMPRESAS</vt:lpstr>
      <vt:lpstr>FEM: FORMACÍÓN EN EMPRESAS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2º curso  Gestión Administrativa</dc:title>
  <dc:creator>Jose Cadelo</dc:creator>
  <cp:lastModifiedBy>José Antonio Cadelo Viadero</cp:lastModifiedBy>
  <cp:revision>102</cp:revision>
  <dcterms:modified xsi:type="dcterms:W3CDTF">2026-09-09T22:04:51Z</dcterms:modified>
</cp:coreProperties>
</file>